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648" r:id="rId2"/>
    <p:sldId id="712" r:id="rId3"/>
    <p:sldId id="713" r:id="rId4"/>
    <p:sldId id="707" r:id="rId5"/>
    <p:sldId id="692" r:id="rId6"/>
    <p:sldId id="708" r:id="rId7"/>
    <p:sldId id="673" r:id="rId8"/>
    <p:sldId id="697" r:id="rId9"/>
    <p:sldId id="698" r:id="rId10"/>
    <p:sldId id="699" r:id="rId11"/>
    <p:sldId id="700" r:id="rId12"/>
    <p:sldId id="701" r:id="rId13"/>
    <p:sldId id="675" r:id="rId14"/>
    <p:sldId id="682" r:id="rId15"/>
    <p:sldId id="696" r:id="rId16"/>
    <p:sldId id="686" r:id="rId17"/>
    <p:sldId id="709" r:id="rId18"/>
    <p:sldId id="702" r:id="rId19"/>
    <p:sldId id="710" r:id="rId20"/>
    <p:sldId id="678" r:id="rId21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99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9626" autoAdjust="0"/>
  </p:normalViewPr>
  <p:slideViewPr>
    <p:cSldViewPr>
      <p:cViewPr>
        <p:scale>
          <a:sx n="78" d="100"/>
          <a:sy n="78" d="100"/>
        </p:scale>
        <p:origin x="-132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71" tIns="45735" rIns="91471" bIns="457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2750" cy="496888"/>
          </a:xfrm>
          <a:prstGeom prst="rect">
            <a:avLst/>
          </a:prstGeom>
        </p:spPr>
        <p:txBody>
          <a:bodyPr vert="horz" lIns="91471" tIns="45735" rIns="91471" bIns="457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2F964E-5A35-4FC5-A56B-AED1B717737C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71" tIns="45735" rIns="91471" bIns="457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625" y="9447213"/>
            <a:ext cx="2952750" cy="496887"/>
          </a:xfrm>
          <a:prstGeom prst="rect">
            <a:avLst/>
          </a:prstGeom>
        </p:spPr>
        <p:txBody>
          <a:bodyPr vert="horz" lIns="91471" tIns="45735" rIns="91471" bIns="457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9CAE06-427B-4AED-9CE4-650343A00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71" tIns="45735" rIns="91471" bIns="457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2750" cy="496888"/>
          </a:xfrm>
          <a:prstGeom prst="rect">
            <a:avLst/>
          </a:prstGeom>
        </p:spPr>
        <p:txBody>
          <a:bodyPr vert="horz" lIns="91471" tIns="45735" rIns="91471" bIns="457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59C3FB-53AC-4D69-B114-3B974EBFEBBE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7713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1" tIns="45735" rIns="91471" bIns="4573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49887" cy="4473575"/>
          </a:xfrm>
          <a:prstGeom prst="rect">
            <a:avLst/>
          </a:prstGeom>
        </p:spPr>
        <p:txBody>
          <a:bodyPr vert="horz" lIns="91471" tIns="45735" rIns="91471" bIns="4573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71" tIns="45735" rIns="91471" bIns="457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25" y="9447213"/>
            <a:ext cx="2952750" cy="496887"/>
          </a:xfrm>
          <a:prstGeom prst="rect">
            <a:avLst/>
          </a:prstGeom>
        </p:spPr>
        <p:txBody>
          <a:bodyPr vert="horz" lIns="91471" tIns="45735" rIns="91471" bIns="457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6227DA-31C1-4B9E-8418-BB6AB1484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230" indent="-283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200" indent="-22684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879" indent="-22684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560" indent="-22684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5240" indent="-226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920" indent="-226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599" indent="-226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6280" indent="-226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AE4C9FA-0242-45C8-BB72-5805AB3D8B06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1CD8B-BE69-46CB-953A-C1B284EFB21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39179A-F9D8-4F8B-8996-2F323E792B2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B22014-48F7-4C93-91FD-0D3550A2944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3EC02E-F756-4DDB-B440-BBC8B52F969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2E6BC1-51C8-4C85-A76E-4404DD958F5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AB5D5B-3CE2-4E0D-855F-79AFDAA37D7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C5D406-E929-4BF6-8F61-0CD1C14A679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575AC-6E1E-4B65-B59A-FFB69CC8B67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F34DA-DF64-44C9-93F8-8D47F5A8A8D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9B6AB6-C8DF-45CE-B64E-BF9972D2D79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10990B-6E65-4DC4-8987-666540012D9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332D-7D28-4299-9242-BC597BE99B2B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B262-0D07-416B-B18A-462981566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C0DD-FC90-4EF6-9F7A-1F2E4B39BAF4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EDB07-C7B0-423A-9FC8-4695386A0B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1DE04-8C29-4EE1-8504-3E7595C1B9FE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6D21C-C4D6-4D7E-852B-78AD62A18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95E3-A8CC-485D-8FA1-81464CE3EBFA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EE6803D-00B7-4B1A-A70C-4025E5E6CB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971CC-D305-4A23-8B0F-1D1E1C6B7B36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2B13-C622-4148-A788-7B77E2EC5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53BD7-6E9A-4A1C-AEF1-F9A826E0324D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9150F-C076-4A1B-A83B-532E7C38F7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0F091-7320-40EA-AFEB-6451D44C3E2E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4DB99-8D03-44D5-9815-388743DDC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DD400-7F0F-4DB0-B7C6-7340DB2FE3FA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85EB4F30-323A-4501-993D-DCA27F4FD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B592-8293-4BEB-8310-A70FA4D3CCCA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B430-6C88-452B-AEB4-FFCFB6244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C86A-616A-4701-98BD-68C3ED266575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957F-1BDC-4D02-AA54-1F6F656F6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98FF-8974-43F9-A122-5D0C154906EE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E0B0-0259-4089-BFF2-AD4B59C2F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A45854-C9E6-46AE-8750-FD7AB2131A85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383261-2B62-4496-BA66-A6A6240881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0" r:id="rId1"/>
    <p:sldLayoutId id="2147485971" r:id="rId2"/>
    <p:sldLayoutId id="2147485972" r:id="rId3"/>
    <p:sldLayoutId id="2147485973" r:id="rId4"/>
    <p:sldLayoutId id="2147485974" r:id="rId5"/>
    <p:sldLayoutId id="2147485975" r:id="rId6"/>
    <p:sldLayoutId id="2147485976" r:id="rId7"/>
    <p:sldLayoutId id="2147485977" r:id="rId8"/>
    <p:sldLayoutId id="2147485978" r:id="rId9"/>
    <p:sldLayoutId id="2147485979" r:id="rId10"/>
    <p:sldLayoutId id="2147485980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omanwiki.ru/w/%D0%A4%D0%B0%D0%B9%D0%BB:Klassika-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3141663"/>
            <a:ext cx="8458200" cy="1581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проекта</a:t>
            </a:r>
            <a:br>
              <a:rPr lang="ru-RU" dirty="0" smtClean="0"/>
            </a:br>
            <a:r>
              <a:rPr lang="ru-RU" sz="2000" b="1" dirty="0" smtClean="0"/>
              <a:t> «Внедрение в общеобразовательных  учреждениях  </a:t>
            </a:r>
            <a:r>
              <a:rPr lang="ru-RU" sz="2000" b="1" dirty="0" err="1" smtClean="0"/>
              <a:t>Чернянского</a:t>
            </a:r>
            <a:r>
              <a:rPr lang="ru-RU" sz="2000" b="1" dirty="0" smtClean="0"/>
              <a:t> района  единого классического стиля одежды для педагогических работников»</a:t>
            </a:r>
            <a:endParaRPr lang="ru-RU" sz="2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88" y="2492375"/>
            <a:ext cx="8458200" cy="742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Управление образования администрации </a:t>
            </a:r>
            <a:r>
              <a:rPr lang="ru-RU" sz="2000" dirty="0" err="1" smtClean="0"/>
              <a:t>Чернянского</a:t>
            </a:r>
            <a:r>
              <a:rPr lang="ru-RU" sz="2000" dirty="0" smtClean="0"/>
              <a:t> района Белгородской области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95288" y="5013325"/>
            <a:ext cx="6518275" cy="1230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Начальник управления образования администрации </a:t>
            </a:r>
            <a:r>
              <a:rPr lang="ru-RU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Чернянского</a:t>
            </a:r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района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Наталия 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Евгеньевна </a:t>
            </a:r>
            <a:r>
              <a:rPr lang="ru-RU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Дереча</a:t>
            </a:r>
            <a:endParaRPr lang="ru-RU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850" y="6357938"/>
            <a:ext cx="6786563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Чернянка,  2016  год</a:t>
            </a:r>
          </a:p>
        </p:txBody>
      </p:sp>
      <p:pic>
        <p:nvPicPr>
          <p:cNvPr id="8" name="Picture 9" descr="i?id=35587639-54-72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395536" y="476672"/>
            <a:ext cx="1366837" cy="1695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</p:nvPr>
        </p:nvGraphicFramePr>
        <p:xfrm>
          <a:off x="182563" y="1214438"/>
          <a:ext cx="8774132" cy="5286375"/>
        </p:xfrm>
        <a:graphic>
          <a:graphicData uri="http://schemas.openxmlformats.org/drawingml/2006/table">
            <a:tbl>
              <a:tblPr/>
              <a:tblGrid>
                <a:gridCol w="345948"/>
                <a:gridCol w="2017877"/>
                <a:gridCol w="542106"/>
                <a:gridCol w="629184"/>
                <a:gridCol w="640663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08238"/>
                <a:gridCol w="225356"/>
                <a:gridCol w="208238"/>
                <a:gridCol w="208238"/>
              </a:tblGrid>
              <a:tr h="3035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0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8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Внедрение единого классического делового стиля одежды  в общеобразовательных учреждениях района</a:t>
                      </a: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92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4.1.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Размещение информации о  внедрении единого классического стиля одежды в общеобразовательных учреждениях района</a:t>
                      </a: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61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01.03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30.04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7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4.2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Утверждение перечня представителей ОУ для участия в демонстрации лучшего опыта по внедрению классического делового стиля одежды  на районном празднике, посвященном Дню Учителя  в октябре 2017 года</a:t>
                      </a: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01.05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31.05</a:t>
                      </a:r>
                    </a:p>
                  </a:txBody>
                  <a:tcPr marL="91419" marR="9141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60B80DD-EDDC-4E42-BCCA-C5EDCD77607D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350"/>
            <a:ext cx="8839200" cy="865188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</p:nvPr>
        </p:nvGraphicFramePr>
        <p:xfrm>
          <a:off x="250825" y="1052513"/>
          <a:ext cx="8685220" cy="5826124"/>
        </p:xfrm>
        <a:graphic>
          <a:graphicData uri="http://schemas.openxmlformats.org/drawingml/2006/table">
            <a:tbl>
              <a:tblPr/>
              <a:tblGrid>
                <a:gridCol w="399376"/>
                <a:gridCol w="1907424"/>
                <a:gridCol w="529028"/>
                <a:gridCol w="614006"/>
                <a:gridCol w="625206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09060"/>
                <a:gridCol w="219920"/>
                <a:gridCol w="209060"/>
                <a:gridCol w="209060"/>
              </a:tblGrid>
              <a:tr h="2774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87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Заключительный этап</a:t>
                      </a: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132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8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5.1.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и презентация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фотоотчета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«Классический деловой стиль одежды педагогов общеобразовательных учреждений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Чернянского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района»</a:t>
                      </a: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92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01.06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31.08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57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5.2.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и проведение демонстрации лучшего опыта по внедрению классического делового стиля одежды педагогических работников на районном празднике, посвященном Дню Учителя</a:t>
                      </a: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35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01.09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05.10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138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5.3.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Награждение дипломами управления образования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Чернянского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района и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Чернянской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районной организацией Профсоюза работников образования</a:t>
                      </a: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05.10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05.10</a:t>
                      </a:r>
                    </a:p>
                  </a:txBody>
                  <a:tcPr marL="91418" marR="914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8" marR="9141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0C4747B0-5BD7-4B05-A6D0-F809D607B783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</p:nvPr>
        </p:nvGraphicFramePr>
        <p:xfrm>
          <a:off x="285750" y="1214438"/>
          <a:ext cx="8664573" cy="3748088"/>
        </p:xfrm>
        <a:graphic>
          <a:graphicData uri="http://schemas.openxmlformats.org/drawingml/2006/table">
            <a:tbl>
              <a:tblPr/>
              <a:tblGrid>
                <a:gridCol w="436814"/>
                <a:gridCol w="1856890"/>
                <a:gridCol w="526025"/>
                <a:gridCol w="610520"/>
                <a:gridCol w="621656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08245"/>
                <a:gridCol w="218671"/>
                <a:gridCol w="218671"/>
                <a:gridCol w="218671"/>
              </a:tblGrid>
              <a:tr h="2743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5.4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Размещение  на сайтах информации  о реализации проекта</a:t>
                      </a: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06.10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07.10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1737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5.5.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отчета по внедрению  в общеобразовательных учреждениях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Чернянского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района единого классического  делового стиля одежды для педагогических работников </a:t>
                      </a: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08.10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10.10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47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622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28.01.2016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10.10.2017</a:t>
                      </a:r>
                    </a:p>
                  </a:txBody>
                  <a:tcPr marL="91422" marR="91422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F54DD664-742E-443E-8B37-4555E304559F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4726" name="Picture 151" descr="https://im2-tub-ru.yandex.net/i?id=1e1ee3e3635e5fae46cda0ceab376363&amp;n=33&amp;h=215&amp;w=3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5013325"/>
            <a:ext cx="3960813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4286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42938" y="0"/>
          <a:ext cx="8321701" cy="6877093"/>
        </p:xfrm>
        <a:graphic>
          <a:graphicData uri="http://schemas.openxmlformats.org/drawingml/2006/table">
            <a:tbl>
              <a:tblPr/>
              <a:tblGrid>
                <a:gridCol w="377222"/>
                <a:gridCol w="2946942"/>
                <a:gridCol w="859869"/>
                <a:gridCol w="802215"/>
                <a:gridCol w="680317"/>
                <a:gridCol w="684049"/>
                <a:gridCol w="800258"/>
                <a:gridCol w="421528"/>
                <a:gridCol w="749301"/>
              </a:tblGrid>
              <a:tr h="5526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1" marR="3600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1" marR="3600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1" marR="3600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1" marR="3600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1" marR="3600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2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федеральный</a:t>
                      </a:r>
                    </a:p>
                  </a:txBody>
                  <a:tcPr marL="36001" marR="3600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област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ной</a:t>
                      </a:r>
                    </a:p>
                  </a:txBody>
                  <a:tcPr marL="36001" marR="3600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1" marR="3600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хоз. субъекта</a:t>
                      </a: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заем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 средства</a:t>
                      </a: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Организационный этап</a:t>
                      </a:r>
                    </a:p>
                  </a:txBody>
                  <a:tcPr marL="91423" marR="91423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Информационно-просветительский этап</a:t>
                      </a:r>
                    </a:p>
                  </a:txBody>
                  <a:tcPr marL="91423" marR="91423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Этап продвижения классического делового стиля одежды  для педагогических работников ОУ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Чернянского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района</a:t>
                      </a:r>
                    </a:p>
                  </a:txBody>
                  <a:tcPr marL="91423" marR="91423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Внедрение единого классического делового стиля одежды  в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пилотных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общеобразовательных учреждениях района</a:t>
                      </a:r>
                    </a:p>
                  </a:txBody>
                  <a:tcPr marL="91423" marR="91423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1440,0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1440,0</a:t>
                      </a: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Заключительный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Награждение дипломами управления образования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Чернянского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района и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Чернянской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районной организацией Профсоюза работников народного  образования</a:t>
                      </a:r>
                    </a:p>
                  </a:txBody>
                  <a:tcPr marL="91423" marR="91423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5,0</a:t>
                      </a:r>
                    </a:p>
                  </a:txBody>
                  <a:tcPr marL="36001" marR="7199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278BB106-9060-4A8B-AD5B-1E656DB8DBF7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686800" cy="642938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Участие бюджетов  в  реализации  проекта</a:t>
            </a:r>
            <a:endParaRPr lang="ru-RU" sz="3000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643938" y="6429375"/>
            <a:ext cx="347662" cy="2921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DA04A1E7-BD10-4556-AFF1-3EA4EED69A99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5" y="500063"/>
          <a:ext cx="8215312" cy="5711821"/>
        </p:xfrm>
        <a:graphic>
          <a:graphicData uri="http://schemas.openxmlformats.org/drawingml/2006/table">
            <a:tbl>
              <a:tblPr/>
              <a:tblGrid>
                <a:gridCol w="1735162"/>
                <a:gridCol w="1782755"/>
                <a:gridCol w="1619244"/>
                <a:gridCol w="1538282"/>
                <a:gridCol w="1539869"/>
              </a:tblGrid>
              <a:tr h="274463">
                <a:tc gridSpan="5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Бюджетное финансирование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61070" marT="30539" marB="305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46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61070" marT="30539" marB="305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4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Дороги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 государственной поддержки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4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Финансовые вложения, тыс.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формы участия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1445,0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107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1445,0</a:t>
                      </a:r>
                    </a:p>
                  </a:txBody>
                  <a:tcPr marL="61070" marR="962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указать адрес расположения / площадь / стоимость земельного участка</a:t>
                      </a:r>
                    </a:p>
                  </a:txBody>
                  <a:tcPr marL="61070" marR="61070" marT="30539" marB="305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712" name="Прямоугольник 7"/>
          <p:cNvSpPr>
            <a:spLocks noChangeArrowheads="1"/>
          </p:cNvSpPr>
          <p:nvPr/>
        </p:nvSpPr>
        <p:spPr bwMode="auto">
          <a:xfrm>
            <a:off x="214313" y="6429375"/>
            <a:ext cx="65008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100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Показатели социальной, БЮДЖЕТНОЙ и экономической эффективности проекта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315913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57A3DB3D-61EB-4D55-92ED-5D75F32CF305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073150"/>
          <a:ext cx="8882062" cy="560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17"/>
                <a:gridCol w="6374013"/>
                <a:gridCol w="1177356"/>
                <a:gridCol w="863976"/>
              </a:tblGrid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88" marB="35988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88" marB="35988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1.1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+mn-lt"/>
                        </a:rPr>
                        <a:t>360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1.2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Новые рабочие места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Ед.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1.3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Средняя з/п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Тыс. руб.</a:t>
                      </a:r>
                      <a:endParaRPr lang="ru-RU" sz="1200" dirty="0"/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1.4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Месячный ФОТ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dirty="0"/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1.5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dirty="0"/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88" marB="35988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88" marB="35988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2.1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2.2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Руб.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Лет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+mn-lt"/>
                        </a:rPr>
                        <a:t>3</a:t>
                      </a:r>
                    </a:p>
                  </a:txBody>
                  <a:tcPr marL="72000" marR="36000" marT="35992" marB="35992"/>
                </a:tc>
                <a:tc gridSpan="3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</a:rPr>
                        <a:t>Экономическая</a:t>
                      </a:r>
                      <a:r>
                        <a:rPr lang="ru-RU" sz="1200" b="1" baseline="0" dirty="0" smtClean="0">
                          <a:latin typeface="+mn-lt"/>
                        </a:rPr>
                        <a:t> эффективность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Годовой объем выручки *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Годовой объем прибыли*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Рентабельность*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%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1200" baseline="0" dirty="0" smtClean="0">
                          <a:latin typeface="+mn-lt"/>
                        </a:rPr>
                        <a:t> проекта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Лет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9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Объем</a:t>
                      </a:r>
                      <a:r>
                        <a:rPr lang="ru-RU" sz="1200" baseline="0" dirty="0" smtClean="0"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9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6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</a:tbl>
          </a:graphicData>
        </a:graphic>
      </p:graphicFrame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79388" y="6626225"/>
            <a:ext cx="61214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latin typeface="+mn-lt"/>
                <a:cs typeface="+mn-cs"/>
              </a:rPr>
              <a:t>* - после выхода хозяйствующего субъекта на проектную мощность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2500" y="6429375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89E8647C-B5E0-462F-8FBB-BA505204D133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179388" y="2060575"/>
          <a:ext cx="8713786" cy="4305987"/>
        </p:xfrm>
        <a:graphic>
          <a:graphicData uri="http://schemas.openxmlformats.org/drawingml/2006/table">
            <a:tbl>
              <a:tblPr/>
              <a:tblGrid>
                <a:gridCol w="392084"/>
                <a:gridCol w="2607740"/>
                <a:gridCol w="2892986"/>
                <a:gridCol w="2820976"/>
              </a:tblGrid>
              <a:tr h="842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Должность  и основное место работы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Рыка Татьяна Ивановна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Заместитель главы администрации </a:t>
                      </a:r>
                      <a:r>
                        <a:rPr lang="ru-RU" sz="1400" dirty="0" err="1" smtClean="0"/>
                        <a:t>Чернянского</a:t>
                      </a:r>
                      <a:r>
                        <a:rPr lang="ru-RU" sz="1400" dirty="0" smtClean="0"/>
                        <a:t> муниципального района по социальным вопросам</a:t>
                      </a:r>
                      <a:endParaRPr lang="ru-RU" sz="1400" dirty="0"/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Куратор проекта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Дереча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Наталия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Евгеньевна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Начальник управления образования администрации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Чернянского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района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Руководитель проекта, ответственный за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утверждение перечня представителей ОУ для участия в демонстрации лучшего опыта по внедрению классического делового стиля одежды  на районном празднике, посвященном Дню Учителя  в октябре 2017 года,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за награждение дипломами управления образования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Чернянского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района 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698" name="Picture 179" descr="http://treningminsk.by/wp-content/uploads/2013/02/2136954043_b670879bac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4150" y="0"/>
            <a:ext cx="49704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2500" y="6429375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D746AC06-3FEC-43D6-A01A-D38E89C7F7D9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285750" y="1928813"/>
          <a:ext cx="8713786" cy="4737830"/>
        </p:xfrm>
        <a:graphic>
          <a:graphicData uri="http://schemas.openxmlformats.org/drawingml/2006/table">
            <a:tbl>
              <a:tblPr/>
              <a:tblGrid>
                <a:gridCol w="357160"/>
                <a:gridCol w="2642664"/>
                <a:gridCol w="2856981"/>
                <a:gridCol w="2856981"/>
              </a:tblGrid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Должность  и основное место работы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Швец Татьяна Ивановна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Председатель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Чернянской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районной организации Профсоюза работников народного образования и науки РФ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Ответственная за блок «Организационный этап»,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подготовку презентации лучшего опыта по внедрению классического делового стиля одежды педагогических работников на районном празднике, посвящённом Дню Учителя,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за награждение дипломами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Чернянской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районной организацией Профсоюза работников образования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Масалова</a:t>
                      </a:r>
                      <a:r>
                        <a:rPr lang="ru-RU" sz="1400" b="1" dirty="0" smtClean="0"/>
                        <a:t>  Анастасия Ивановна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Администрация </a:t>
                      </a:r>
                      <a:r>
                        <a:rPr lang="ru-RU" sz="1400" dirty="0" err="1" smtClean="0"/>
                        <a:t>Чернянского</a:t>
                      </a:r>
                      <a:r>
                        <a:rPr lang="ru-RU" sz="1400" dirty="0" smtClean="0"/>
                        <a:t> района,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консультант проектно-аналитического отдела – проектного офиса администрации района</a:t>
                      </a:r>
                      <a:endParaRPr lang="ru-RU" sz="1400" dirty="0" smtClean="0"/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Оператор мониторинга проекта </a:t>
                      </a:r>
                    </a:p>
                  </a:txBody>
                  <a:tcPr marL="91442" marR="91442" marT="45745" marB="457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22" name="Picture 179" descr="http://treningminsk.by/wp-content/uploads/2013/02/2136954043_b670879bac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4150" y="0"/>
            <a:ext cx="49704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2500" y="6429375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A78C2EC5-B47A-4D95-A482-28C1F50047B7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0" y="725488"/>
          <a:ext cx="8713788" cy="5916366"/>
        </p:xfrm>
        <a:graphic>
          <a:graphicData uri="http://schemas.openxmlformats.org/drawingml/2006/table">
            <a:tbl>
              <a:tblPr/>
              <a:tblGrid>
                <a:gridCol w="500035"/>
                <a:gridCol w="2500340"/>
                <a:gridCol w="2855913"/>
                <a:gridCol w="2857500"/>
              </a:tblGrid>
              <a:tr h="1071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Должность  и основное место работы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4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Беланова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Инна Александровна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Консультант  отдела общего, дошкольного и дополнительного образования  управления образования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Ответственная за проведение просветительского семинара «Внедрение единого классического делового стиля одежды педагогов в общеобразовательных учреждениях Белгородской области»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Бубличенко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Галина Николаевна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 организационно-методического информационного центра управления образования администрации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Чернянского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Администратор проекта, ответственный за блок «Информационно-просветительский этап»,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подготовку отчета по внедрению  в общеобразовательных учреждениях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Чернянского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единого классического  делового стиля одежды для педагогических работников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46" name="Picture 179" descr="http://treningminsk.by/wp-content/uploads/2013/02/2136954043_b670879bac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0"/>
            <a:ext cx="46450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2500" y="6429375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793B92D8-25A1-4D02-A96F-2528C9FB59C4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285750" y="2000250"/>
          <a:ext cx="8570945" cy="4115054"/>
        </p:xfrm>
        <a:graphic>
          <a:graphicData uri="http://schemas.openxmlformats.org/drawingml/2006/table">
            <a:tbl>
              <a:tblPr/>
              <a:tblGrid>
                <a:gridCol w="421625"/>
                <a:gridCol w="2529024"/>
                <a:gridCol w="2810148"/>
                <a:gridCol w="2810148"/>
              </a:tblGrid>
              <a:tr h="518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Должность  и основное место работы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Проскурина Юлия Викторовна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Консультант  отдела общего, дошкольного и дополнительного образования  управления образования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размещение информации о реализации проекта на сайте УО ,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за подготовку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фотоотчета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«Классический деловой стиль одежды педагогов общеобразовательных учреждений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Чернянского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района»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Добролюбова Анжела  Владимировна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Педагог дополнительного образования МБОУ ДО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ДПиШ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Ответственная за проведение просветительского семинара «Внедрение единого классического делового стиля одежды педагогов в общеобразовательных учреждениях Белгородской области», </a:t>
                      </a:r>
                    </a:p>
                  </a:txBody>
                  <a:tcPr marL="91442" marR="91442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770" name="Picture 179" descr="http://treningminsk.by/wp-content/uploads/2013/02/2136954043_b670879bac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4763" y="260350"/>
            <a:ext cx="46450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000" cap="none" smtClean="0"/>
              <a:t>ВВЕДЕНИЕ В ПРЕДМЕТНУЮ ОБЛАСТЬ</a:t>
            </a:r>
            <a:br>
              <a:rPr lang="ru-RU" sz="3000" cap="none" smtClean="0"/>
            </a:br>
            <a:r>
              <a:rPr lang="ru-RU" sz="3000" cap="none" smtClean="0"/>
              <a:t>(ОПИСАНИЕ СИТУАЦИИ «КАК ЕСТЬ»)</a:t>
            </a:r>
            <a:br>
              <a:rPr lang="ru-RU" sz="3000" cap="none" smtClean="0"/>
            </a:br>
            <a:endParaRPr lang="ru-RU" sz="3000" cap="none" smtClean="0"/>
          </a:p>
        </p:txBody>
      </p:sp>
      <p:sp>
        <p:nvSpPr>
          <p:cNvPr id="44036" name="AutoShape 4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1908175" y="1268413"/>
            <a:ext cx="6192838" cy="20161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На сегодняшний день  только в трех  (14 %) общеобразовательных учреждениях  </a:t>
            </a:r>
            <a:r>
              <a:rPr lang="ru-RU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Чернянского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района внедрен классический стиль одежды.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Педагог – это пример для ребёнка,  и он должен создать условия для более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продуктивного восприятия обучающимися учебного материала!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15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15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ru-RU" sz="1500" dirty="0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8675688" y="6453188"/>
            <a:ext cx="347662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688C134-4033-465A-A3C6-5136C4F5AA76}" type="slidenum">
              <a:rPr lang="ru-RU" sz="1400" b="1">
                <a:solidFill>
                  <a:schemeClr val="bg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4341" name="Picture 2" descr="F:\DSC_15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141663"/>
            <a:ext cx="43195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http://admchern.ru/uploads/image/Stroiteli1008/s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789363"/>
            <a:ext cx="3763963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68313" y="3860800"/>
            <a:ext cx="8358187" cy="2143125"/>
          </a:xfrm>
        </p:spPr>
        <p:txBody>
          <a:bodyPr>
            <a:normAutofit fontScale="47500" lnSpcReduction="20000"/>
          </a:bodyPr>
          <a:lstStyle/>
          <a:p>
            <a:pPr marL="137160" algn="ctr">
              <a:defRPr/>
            </a:pPr>
            <a:r>
              <a:rPr lang="ru-RU" sz="2900" b="1" dirty="0" smtClean="0"/>
              <a:t>Руководитель проекта</a:t>
            </a:r>
          </a:p>
          <a:p>
            <a:pPr marL="137160" algn="ctr">
              <a:defRPr/>
            </a:pPr>
            <a:r>
              <a:rPr lang="ru-RU" sz="3800" b="1" dirty="0" err="1" smtClean="0"/>
              <a:t>Н.Е.Дереча</a:t>
            </a:r>
            <a:endParaRPr lang="ru-RU" sz="3800" b="1" dirty="0" smtClean="0"/>
          </a:p>
          <a:p>
            <a:pPr marL="137160" algn="ctr">
              <a:defRPr/>
            </a:pPr>
            <a:r>
              <a:rPr lang="ru-RU" sz="2900" dirty="0" smtClean="0"/>
              <a:t>Тел: 5-53-58</a:t>
            </a:r>
          </a:p>
          <a:p>
            <a:pPr marL="137160" algn="ctr">
              <a:defRPr/>
            </a:pPr>
            <a:r>
              <a:rPr lang="en-US" sz="2900" dirty="0" smtClean="0"/>
              <a:t>E-mail</a:t>
            </a:r>
            <a:r>
              <a:rPr lang="ru-RU" sz="2900" dirty="0" smtClean="0"/>
              <a:t>:</a:t>
            </a:r>
            <a:r>
              <a:rPr lang="en-US" sz="2900" dirty="0" smtClean="0"/>
              <a:t> adm_oobr@mail.ru</a:t>
            </a:r>
            <a:endParaRPr lang="ru-RU" sz="2900" dirty="0" smtClean="0"/>
          </a:p>
          <a:p>
            <a:pPr marL="137160" algn="ctr">
              <a:defRPr/>
            </a:pPr>
            <a:r>
              <a:rPr lang="ru-RU" sz="2900" b="1" dirty="0" smtClean="0"/>
              <a:t>Администратор проекта:</a:t>
            </a:r>
          </a:p>
          <a:p>
            <a:pPr marL="137160" algn="ctr">
              <a:defRPr/>
            </a:pPr>
            <a:r>
              <a:rPr lang="ru-RU" sz="3800" b="1" dirty="0" smtClean="0"/>
              <a:t>Г.Н. </a:t>
            </a:r>
            <a:r>
              <a:rPr lang="ru-RU" sz="3800" b="1" dirty="0" err="1" smtClean="0"/>
              <a:t>Бубличенко</a:t>
            </a:r>
            <a:r>
              <a:rPr lang="ru-RU" sz="3800" b="1" dirty="0" smtClean="0"/>
              <a:t> </a:t>
            </a:r>
          </a:p>
          <a:p>
            <a:pPr marL="137160" algn="ctr">
              <a:defRPr/>
            </a:pPr>
            <a:r>
              <a:rPr lang="ru-RU" sz="2900" dirty="0" smtClean="0"/>
              <a:t>Тел.: 5-63-48</a:t>
            </a:r>
          </a:p>
          <a:p>
            <a:pPr marL="137160" algn="ctr">
              <a:defRPr/>
            </a:pPr>
            <a:r>
              <a:rPr lang="en-US" sz="2900" dirty="0" smtClean="0"/>
              <a:t>E-mail</a:t>
            </a:r>
            <a:r>
              <a:rPr lang="ru-RU" sz="2900" dirty="0" smtClean="0"/>
              <a:t>: </a:t>
            </a:r>
            <a:r>
              <a:rPr lang="en-US" sz="2900" dirty="0" smtClean="0"/>
              <a:t>rmkchernianka@mail.ru</a:t>
            </a:r>
            <a:endParaRPr lang="ru-RU" sz="3400" dirty="0" smtClean="0"/>
          </a:p>
          <a:p>
            <a:pPr marL="137160" algn="ctr">
              <a:defRPr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924175"/>
            <a:ext cx="8686800" cy="11858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/>
              <a:t>Контактные </a:t>
            </a:r>
            <a:r>
              <a:rPr lang="en-US" dirty="0" smtClean="0"/>
              <a:t>  </a:t>
            </a:r>
            <a:r>
              <a:rPr lang="ru-RU" dirty="0" smtClean="0"/>
              <a:t>данные</a:t>
            </a:r>
            <a:r>
              <a:rPr lang="ru-RU" dirty="0"/>
              <a:t>: </a:t>
            </a:r>
            <a:br>
              <a:rPr lang="ru-RU" dirty="0"/>
            </a:br>
            <a:endParaRPr lang="ru-RU" b="1" dirty="0"/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32773" name="Picture 7" descr="http://autozam.ru/wp-content/uploads/2015/09/dogov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92150"/>
            <a:ext cx="44640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есть»)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5688" y="6453188"/>
            <a:ext cx="347662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FF4D30D-D573-4CFA-9F8F-14B0DB3E5D10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938" y="3573463"/>
            <a:ext cx="5113337" cy="3932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Исследования, которые в разное время провели швейцарский психолог М. </a:t>
            </a:r>
            <a:r>
              <a:rPr 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Люшер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отечественные учёные – С.В. </a:t>
            </a:r>
            <a:r>
              <a:rPr 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Кравков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Л.А. Китаев-Смык, Е.Д. Хомская, В.Е. Демидов, А.Н. Румянцева, Е.Ф. </a:t>
            </a:r>
            <a:r>
              <a:rPr 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Бажин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А.М. Эткинд и др., доказали, что цвета способны изменять параметры состояния человека, влиять на 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его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эмоционально-психическую сферу, самочувствие, особенно на ещё неокрепшую психику детей и подростков. Педагогу при подборе одежды нужно учитывать цветовую гамму, не забывая о физическом воздействии цвета на человека.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341438"/>
            <a:ext cx="34559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50825" y="1125538"/>
            <a:ext cx="52578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анкетирования педагогов  показали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(участвовало  75 педагогических работников общеобразовательных учреждений):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- 76 % опрошенных педагогов положительно относятся к внедрению  классического делового стиля одежды в общеобразовательных учреждениях;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17 % опрошенных – знают основные черты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классического делового стиля одежды ;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- 74 % педагогов считают, что внедрение классического делового стиля одежды в общеобразовательных учреждениях будет иметь воспитательное воздействие на обучающихся.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ru-RU" sz="1400" i="1" dirty="0"/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400" dirty="0"/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400" dirty="0"/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/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/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400" dirty="0"/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7" name="Рисунок 7" descr="http://womanwiki.ru/s/images/thumb/2/22/Klassika-1.jpg/300px-Klassika-1.jpg">
            <a:hlinkClick r:id="rId3" tooltip="&quot;Klassika-1.jpg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3429000"/>
            <a:ext cx="23050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16424" name="Group 40"/>
          <p:cNvGraphicFramePr>
            <a:graphicFrameLocks noGrp="1"/>
          </p:cNvGraphicFramePr>
          <p:nvPr>
            <p:ph idx="4294967295"/>
          </p:nvPr>
        </p:nvGraphicFramePr>
        <p:xfrm>
          <a:off x="285750" y="1428750"/>
          <a:ext cx="8601075" cy="4429139"/>
        </p:xfrm>
        <a:graphic>
          <a:graphicData uri="http://schemas.openxmlformats.org/drawingml/2006/table">
            <a:tbl>
              <a:tblPr/>
              <a:tblGrid>
                <a:gridCol w="2357424"/>
                <a:gridCol w="6243651"/>
              </a:tblGrid>
              <a:tr h="1673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Arial" charset="0"/>
                        </a:rPr>
                        <a:t>Цель проекта: </a:t>
                      </a:r>
                    </a:p>
                  </a:txBody>
                  <a:tcPr marL="91443" marR="91443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Внедрить единый классический деловой стиля одежды для педагогических работников не менее чем в 18 общеобразовательных учреждениях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Чернянского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района  к октябрю 2017 года. </a:t>
                      </a:r>
                    </a:p>
                  </a:txBody>
                  <a:tcPr marL="91443" marR="91443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7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Arial" charset="0"/>
                        </a:rPr>
                        <a:t>Способ достижения цели: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3" marR="91443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Внедрение единого классического делового стиля одежды для педагогических работников в соответствии с требованиями к стилю одежды и методическими рекомендациями «Гардероб педагогического работника. Примерные требования к единому классическому деловому стилю одежды педагога общеобразовательного учреждения Белгородской области»</a:t>
                      </a:r>
                    </a:p>
                  </a:txBody>
                  <a:tcPr marL="91443" marR="91443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8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Arial" charset="0"/>
                        </a:rPr>
                        <a:t>Результат проекта:</a:t>
                      </a:r>
                    </a:p>
                  </a:txBody>
                  <a:tcPr marL="91443" marR="91443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Внедрён единый классический деловой стиль одежды для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педагогических работников не менее чем в 18 общеобразовательных учреждениях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Чернянского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района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C711E6F5-F409-475C-9703-A2C4D272D485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675687" cy="692150"/>
          </a:xfrm>
        </p:spPr>
        <p:txBody>
          <a:bodyPr/>
          <a:lstStyle/>
          <a:p>
            <a:pPr algn="ctr"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B2C779FC-4CC6-4515-A745-EF94134A6C1A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429625" cy="4910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9217"/>
                <a:gridCol w="6100408"/>
              </a:tblGrid>
              <a:tr h="4303727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Требования к результату: </a:t>
                      </a:r>
                      <a:endParaRPr lang="ru-RU" sz="1500" b="1" dirty="0"/>
                    </a:p>
                  </a:txBody>
                  <a:tcPr marL="91442" marR="91442" marT="45724" marB="45724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Обучено не менее 18 педагогических работников, ответственных за внедрение классического стиля в общеобразовательном учреждении,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2. Проведено не менее  18  собраний  в трудовых коллективах  ОО по вопросу введения  классического  делового стиля одежды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3.Разработано  не менее  3 дизайнерских  проектов классического делового стиля одежды для педагогических  работников</a:t>
                      </a:r>
                      <a:endParaRPr kumimoji="0" lang="ru-RU" sz="14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algn="just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4.Проведена демонстрация лучшего опыта по внедрению классического делового стиля одежды педагогических работников   4 общеобразовательных учреждений района на районном празднике, посвященном Дню Учителя 05.10.2017 г</a:t>
                      </a:r>
                    </a:p>
                    <a:p>
                      <a:pPr marL="0" lvl="1" algn="just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5.Проведено награждение дипломами управления образования </a:t>
                      </a:r>
                      <a:r>
                        <a:rPr kumimoji="0" lang="ru-RU" sz="1400" b="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Чернянскеого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и </a:t>
                      </a:r>
                      <a:r>
                        <a:rPr kumimoji="0" lang="ru-RU" sz="1400" b="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Чернянской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районной организацией Профсоюза работников народного образования и науки РФ  общеобразовательных учреждений, представивших лучший опыт по внедрению классического делового стиля одежды</a:t>
                      </a:r>
                    </a:p>
                    <a:p>
                      <a:pPr marL="0" lvl="1" algn="just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6.В средствах массовой информации, в интернете размещено не менее  2 материалов о ходе реализации проекта  </a:t>
                      </a:r>
                    </a:p>
                  </a:txBody>
                  <a:tcPr marL="91442" marR="91442" marT="45724" marB="45724" anchor="ctr"/>
                </a:tc>
              </a:tr>
              <a:tr h="606466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Пользователи результата проекта: </a:t>
                      </a:r>
                      <a:endParaRPr lang="ru-RU" sz="1500" b="1" dirty="0"/>
                    </a:p>
                  </a:txBody>
                  <a:tcPr marL="91442" marR="91442" marT="45724" marB="45724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Педагогические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работники общеобразовательных учреждений </a:t>
                      </a:r>
                      <a:r>
                        <a:rPr kumimoji="0" lang="ru-RU" sz="1400" b="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Чернянского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района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4" marB="45724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3635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>
                <a:latin typeface="+mn-lt"/>
              </a:rPr>
              <a:t>37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будет»)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65B5FC9-A255-4D34-9891-DDA9CDEC7B2E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213" y="1125538"/>
            <a:ext cx="7705725" cy="2892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 основе  </a:t>
            </a:r>
            <a:r>
              <a:rPr lang="ru-RU" sz="1600" dirty="0"/>
              <a:t>использования областных методических рекомендаций «Гардероб педагогического работника. Примерных требований  к классическому деловому стилю одежды педагога общеобразовательного учреждения Белгородской области»  будет решена проблема отсутствия единых подходов к выбору моделей одежды педагогов на рабочем месте. </a:t>
            </a:r>
          </a:p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Будет внедрён единый классический деловой стиль одежды для  360 педагогических работников не менее чем в 18 общеобразовательных учреждениях </a:t>
            </a:r>
            <a:r>
              <a:rPr 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Чернянского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</a:t>
            </a:r>
          </a:p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  октябрю 2017 года.</a:t>
            </a:r>
          </a:p>
          <a:p>
            <a:pPr algn="ctr"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dirty="0">
              <a:latin typeface="Franklin Gothic Book" pitchFamily="34" charset="0"/>
            </a:endParaRPr>
          </a:p>
        </p:txBody>
      </p:sp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3643313"/>
            <a:ext cx="19065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8"/>
          <p:cNvSpPr>
            <a:spLocks noChangeArrowheads="1"/>
          </p:cNvSpPr>
          <p:nvPr/>
        </p:nvSpPr>
        <p:spPr bwMode="auto">
          <a:xfrm>
            <a:off x="3357563" y="3429000"/>
            <a:ext cx="3214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33CC"/>
                </a:solidFill>
              </a:rPr>
              <a:t>. </a:t>
            </a:r>
          </a:p>
          <a:p>
            <a:endParaRPr lang="ru-RU" sz="1000">
              <a:solidFill>
                <a:srgbClr val="0033CC"/>
              </a:solidFill>
            </a:endParaRPr>
          </a:p>
          <a:p>
            <a:pPr marL="0" lvl="1"/>
            <a:endParaRPr lang="ru-RU" sz="1000">
              <a:solidFill>
                <a:schemeClr val="tx2"/>
              </a:solidFill>
            </a:endParaRPr>
          </a:p>
          <a:p>
            <a:pPr marL="0" lvl="1"/>
            <a:endParaRPr lang="ru-RU" sz="1200">
              <a:solidFill>
                <a:schemeClr val="tx2"/>
              </a:solidFill>
            </a:endParaRPr>
          </a:p>
          <a:p>
            <a:pPr marL="0" lvl="1"/>
            <a:endParaRPr lang="ru-RU" sz="1200">
              <a:solidFill>
                <a:srgbClr val="0033CC"/>
              </a:solidFill>
            </a:endParaRPr>
          </a:p>
          <a:p>
            <a:endParaRPr lang="ru-RU" sz="1200">
              <a:solidFill>
                <a:srgbClr val="0033CC"/>
              </a:solidFill>
            </a:endParaRPr>
          </a:p>
          <a:p>
            <a:endParaRPr lang="ru-RU" sz="1200">
              <a:solidFill>
                <a:schemeClr val="tx2"/>
              </a:solidFill>
            </a:endParaRPr>
          </a:p>
          <a:p>
            <a:endParaRPr lang="ru-RU" sz="1200"/>
          </a:p>
        </p:txBody>
      </p:sp>
      <p:pic>
        <p:nvPicPr>
          <p:cNvPr id="1843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3284538"/>
            <a:ext cx="2928937" cy="3214687"/>
          </a:xfrm>
          <a:noFill/>
        </p:spPr>
      </p:pic>
      <p:pic>
        <p:nvPicPr>
          <p:cNvPr id="18440" name="Picture 12" descr="Учитель-мужчина в костюм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75" y="3714750"/>
            <a:ext cx="29527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75"/>
            <a:ext cx="8686800" cy="500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000" dirty="0" smtClean="0"/>
              <a:t>         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</p:nvPr>
        </p:nvGraphicFramePr>
        <p:xfrm>
          <a:off x="323850" y="685800"/>
          <a:ext cx="8520118" cy="5805704"/>
        </p:xfrm>
        <a:graphic>
          <a:graphicData uri="http://schemas.openxmlformats.org/drawingml/2006/table">
            <a:tbl>
              <a:tblPr/>
              <a:tblGrid>
                <a:gridCol w="487947"/>
                <a:gridCol w="1742097"/>
                <a:gridCol w="418782"/>
                <a:gridCol w="639579"/>
                <a:gridCol w="593906"/>
                <a:gridCol w="223176"/>
                <a:gridCol w="210763"/>
                <a:gridCol w="208255"/>
                <a:gridCol w="208255"/>
                <a:gridCol w="208255"/>
                <a:gridCol w="208255"/>
                <a:gridCol w="208255"/>
                <a:gridCol w="208255"/>
                <a:gridCol w="208255"/>
                <a:gridCol w="208255"/>
                <a:gridCol w="208255"/>
                <a:gridCol w="208255"/>
                <a:gridCol w="220320"/>
                <a:gridCol w="208255"/>
                <a:gridCol w="208255"/>
                <a:gridCol w="208255"/>
                <a:gridCol w="234178"/>
                <a:gridCol w="208255"/>
                <a:gridCol w="209035"/>
                <a:gridCol w="208255"/>
                <a:gridCol w="208255"/>
                <a:gridCol w="208255"/>
              </a:tblGrid>
              <a:tr h="2841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3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Организационный этап</a:t>
                      </a: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92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и рассылка письма  директорам школ, председателям местных организаций профсоюза о реализации проекта</a:t>
                      </a: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28.01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27.02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Подбор ответственных  из числа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пед.работников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ОО за организацию работы по внедрению  делового стиля</a:t>
                      </a: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28.02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29.03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Проведение собраний в трудовых коллективах ОО по вопросу введения классического делового стиля одежды для педагогических работников</a:t>
                      </a: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30.03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28.04</a:t>
                      </a:r>
                    </a:p>
                  </a:txBody>
                  <a:tcPr marL="91427" marR="91427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7" marR="91427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36481F47-12CD-4FB4-83B5-7B12E498D540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</p:nvPr>
        </p:nvGraphicFramePr>
        <p:xfrm>
          <a:off x="323850" y="0"/>
          <a:ext cx="8591586" cy="6858000"/>
        </p:xfrm>
        <a:graphic>
          <a:graphicData uri="http://schemas.openxmlformats.org/drawingml/2006/table">
            <a:tbl>
              <a:tblPr/>
              <a:tblGrid>
                <a:gridCol w="467185"/>
                <a:gridCol w="1779142"/>
                <a:gridCol w="478959"/>
                <a:gridCol w="622262"/>
                <a:gridCol w="609493"/>
                <a:gridCol w="208230"/>
                <a:gridCol w="21778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22875"/>
                <a:gridCol w="222875"/>
                <a:gridCol w="222875"/>
              </a:tblGrid>
              <a:tr h="2743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Информационно-просветительский этап</a:t>
                      </a: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92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Ознакомление педагогической общественности района с примерными требованиями к единому классическому деловому стилю одежды  педагога общеобразовательного учреждения Белгородской области</a:t>
                      </a: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29.04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29.05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2..2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Проведение просветительского семинара для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педработников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, ответственных за внедрение стиля в ОУ</a:t>
                      </a: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30.05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28.06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Разработка и принятие локальных актов, регламентирующих внедрение классического делового стиля одежды для педагогических работников  общеобразовательного учреждения</a:t>
                      </a: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29.06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29.07</a:t>
                      </a:r>
                    </a:p>
                  </a:txBody>
                  <a:tcPr marL="91415" marR="9141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2F1C4B94-7E30-4482-AEFB-3FE590F2B371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9855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589978" cy="4892675"/>
        </p:xfrm>
        <a:graphic>
          <a:graphicData uri="http://schemas.openxmlformats.org/drawingml/2006/table">
            <a:tbl>
              <a:tblPr/>
              <a:tblGrid>
                <a:gridCol w="428597"/>
                <a:gridCol w="1868996"/>
                <a:gridCol w="559680"/>
                <a:gridCol w="649582"/>
                <a:gridCol w="597306"/>
                <a:gridCol w="272355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08230"/>
                <a:gridCol w="232661"/>
                <a:gridCol w="232661"/>
              </a:tblGrid>
              <a:tr h="7374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Этап продвижения классического делового стиля одежды  для педагогических работников ОУ </a:t>
                      </a: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Чернянского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района</a:t>
                      </a: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214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78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3.1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Разработка дизайнерских проектов классического делового стиля одежды для педагогических работников в  ОУ  района</a:t>
                      </a: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124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30.07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82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3.2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Представление </a:t>
                      </a:r>
                      <a:r>
                        <a:rPr kumimoji="0" lang="ru-RU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мультимедийных</a:t>
                      </a: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дизайнерских проектов на собраниях трудовых коллективов</a:t>
                      </a: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90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01.12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28.02</a:t>
                      </a:r>
                    </a:p>
                  </a:txBody>
                  <a:tcPr marL="91415" marR="91415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15" marR="9141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7A9DA115-CFB7-43E3-99C0-C708FE15223A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1648" name="Picture 145" descr="https://im2-tub-ru.yandex.net/i?id=1e1ee3e3635e5fae46cda0ceab376363&amp;n=33&amp;h=215&amp;w=3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5805488"/>
            <a:ext cx="2928937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25885</TotalTime>
  <Words>1857</Words>
  <Application>Microsoft Office PowerPoint</Application>
  <PresentationFormat>Экран (4:3)</PresentationFormat>
  <Paragraphs>602</Paragraphs>
  <Slides>20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Презентация проекта  «Внедрение в общеобразовательных  учреждениях  Чернянского района  единого классического стиля одежды для педагогических работников»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Цель и результат проекта</vt:lpstr>
      <vt:lpstr>Цель и результат проекта</vt:lpstr>
      <vt:lpstr>Введение в предметную область (описание ситуации «как будет») </vt:lpstr>
      <vt:lpstr>         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Бюджет проекта</vt:lpstr>
      <vt:lpstr>Участие бюджетов  в  реализации  проекта</vt:lpstr>
      <vt:lpstr>Показатели социальной, БЮДЖЕТНОЙ и экономической эффективности проекта </vt:lpstr>
      <vt:lpstr>Команда проекта</vt:lpstr>
      <vt:lpstr>Команда проекта</vt:lpstr>
      <vt:lpstr>Команда проекта</vt:lpstr>
      <vt:lpstr>Команда проекта</vt:lpstr>
      <vt:lpstr>Контактные   данные:  </vt:lpstr>
    </vt:vector>
  </TitlesOfParts>
  <Company>GUP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Natali</cp:lastModifiedBy>
  <cp:revision>1077</cp:revision>
  <cp:lastPrinted>2013-03-12T11:51:43Z</cp:lastPrinted>
  <dcterms:created xsi:type="dcterms:W3CDTF">2010-02-20T13:06:54Z</dcterms:created>
  <dcterms:modified xsi:type="dcterms:W3CDTF">2016-04-06T04:12:05Z</dcterms:modified>
</cp:coreProperties>
</file>