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handoutMasterIdLst>
    <p:handoutMasterId r:id="rId23"/>
  </p:handoutMasterIdLst>
  <p:sldIdLst>
    <p:sldId id="648" r:id="rId2"/>
    <p:sldId id="712" r:id="rId3"/>
    <p:sldId id="713" r:id="rId4"/>
    <p:sldId id="707" r:id="rId5"/>
    <p:sldId id="692" r:id="rId6"/>
    <p:sldId id="708" r:id="rId7"/>
    <p:sldId id="673" r:id="rId8"/>
    <p:sldId id="697" r:id="rId9"/>
    <p:sldId id="698" r:id="rId10"/>
    <p:sldId id="699" r:id="rId11"/>
    <p:sldId id="700" r:id="rId12"/>
    <p:sldId id="701" r:id="rId13"/>
    <p:sldId id="675" r:id="rId14"/>
    <p:sldId id="682" r:id="rId15"/>
    <p:sldId id="696" r:id="rId16"/>
    <p:sldId id="686" r:id="rId17"/>
    <p:sldId id="709" r:id="rId18"/>
    <p:sldId id="702" r:id="rId19"/>
    <p:sldId id="710" r:id="rId20"/>
    <p:sldId id="678" r:id="rId21"/>
  </p:sldIdLst>
  <p:sldSz cx="9144000" cy="6858000" type="screen4x3"/>
  <p:notesSz cx="6811963" cy="994568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FF99"/>
    <a:srgbClr val="00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9626" autoAdjust="0"/>
  </p:normalViewPr>
  <p:slideViewPr>
    <p:cSldViewPr>
      <p:cViewPr>
        <p:scale>
          <a:sx n="78" d="100"/>
          <a:sy n="78" d="100"/>
        </p:scale>
        <p:origin x="-1326" y="-3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2750" cy="496888"/>
          </a:xfrm>
          <a:prstGeom prst="rect">
            <a:avLst/>
          </a:prstGeom>
        </p:spPr>
        <p:txBody>
          <a:bodyPr vert="horz" lIns="91471" tIns="45735" rIns="91471" bIns="4573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7625" y="0"/>
            <a:ext cx="2952750" cy="496888"/>
          </a:xfrm>
          <a:prstGeom prst="rect">
            <a:avLst/>
          </a:prstGeom>
        </p:spPr>
        <p:txBody>
          <a:bodyPr vert="horz" lIns="91471" tIns="45735" rIns="91471" bIns="4573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F2F964E-5A35-4FC5-A56B-AED1B717737C}" type="datetimeFigureOut">
              <a:rPr lang="ru-RU"/>
              <a:pPr>
                <a:defRPr/>
              </a:pPr>
              <a:t>06.04.2016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52750" cy="496887"/>
          </a:xfrm>
          <a:prstGeom prst="rect">
            <a:avLst/>
          </a:prstGeom>
        </p:spPr>
        <p:txBody>
          <a:bodyPr vert="horz" lIns="91471" tIns="45735" rIns="91471" bIns="4573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7625" y="9447213"/>
            <a:ext cx="2952750" cy="496887"/>
          </a:xfrm>
          <a:prstGeom prst="rect">
            <a:avLst/>
          </a:prstGeom>
        </p:spPr>
        <p:txBody>
          <a:bodyPr vert="horz" lIns="91471" tIns="45735" rIns="91471" bIns="4573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69CAE06-427B-4AED-9CE4-650343A006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2750" cy="496888"/>
          </a:xfrm>
          <a:prstGeom prst="rect">
            <a:avLst/>
          </a:prstGeom>
        </p:spPr>
        <p:txBody>
          <a:bodyPr vert="horz" lIns="91471" tIns="45735" rIns="91471" bIns="4573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7625" y="0"/>
            <a:ext cx="2952750" cy="496888"/>
          </a:xfrm>
          <a:prstGeom prst="rect">
            <a:avLst/>
          </a:prstGeom>
        </p:spPr>
        <p:txBody>
          <a:bodyPr vert="horz" lIns="91471" tIns="45735" rIns="91471" bIns="4573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059C3FB-53AC-4D69-B114-3B974EBFEBBE}" type="datetimeFigureOut">
              <a:rPr lang="ru-RU"/>
              <a:pPr>
                <a:defRPr/>
              </a:pPr>
              <a:t>06.04.2016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7713"/>
            <a:ext cx="4973637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1" tIns="45735" rIns="91471" bIns="45735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24400"/>
            <a:ext cx="5449887" cy="4473575"/>
          </a:xfrm>
          <a:prstGeom prst="rect">
            <a:avLst/>
          </a:prstGeom>
        </p:spPr>
        <p:txBody>
          <a:bodyPr vert="horz" lIns="91471" tIns="45735" rIns="91471" bIns="45735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52750" cy="496887"/>
          </a:xfrm>
          <a:prstGeom prst="rect">
            <a:avLst/>
          </a:prstGeom>
        </p:spPr>
        <p:txBody>
          <a:bodyPr vert="horz" lIns="91471" tIns="45735" rIns="91471" bIns="4573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7625" y="9447213"/>
            <a:ext cx="2952750" cy="496887"/>
          </a:xfrm>
          <a:prstGeom prst="rect">
            <a:avLst/>
          </a:prstGeom>
        </p:spPr>
        <p:txBody>
          <a:bodyPr vert="horz" lIns="91471" tIns="45735" rIns="91471" bIns="4573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E6227DA-31C1-4B9E-8418-BB6AB14844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Титульный слайд</a:t>
            </a:r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37230" indent="-2835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34200" indent="-226841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87879" indent="-226841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41560" indent="-226841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95240" indent="-226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48920" indent="-226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02599" indent="-226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56280" indent="-226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fld id="{0AE4C9FA-0242-45C8-BB72-5805AB3D8B06}" type="slidenum">
              <a:rPr lang="ru-RU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C51CD8B-BE69-46CB-953A-C1B284EFB21A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539179A-F9D8-4F8B-8996-2F323E792B20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2B22014-48F7-4C93-91FD-0D3550A29448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3EC02E-F756-4DDB-B440-BBC8B52F969A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2E6BC1-51C8-4C85-A76E-4404DD958F58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AAB5D5B-3CE2-4E0D-855F-79AFDAA37D72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8C5D406-E929-4BF6-8F61-0CD1C14A679B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E575AC-6E1E-4B65-B59A-FFB69CC8B67B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5F34DA-DF64-44C9-93F8-8D47F5A8A8D9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49B6AB6-C8DF-45CE-B64E-BF9972D2D791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010990B-6E65-4DC4-8987-666540012D99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403544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3538955"/>
            <a:ext cx="8458200" cy="1222375"/>
          </a:xfrm>
          <a:effectLst/>
        </p:spPr>
        <p:txBody>
          <a:bodyPr anchor="t"/>
          <a:lstStyle>
            <a:lvl1pPr>
              <a:defRPr>
                <a:effectLst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2571744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4332D-7D28-4299-9242-BC597BE99B2B}" type="datetime1">
              <a:rPr lang="ru-RU"/>
              <a:pPr>
                <a:defRPr/>
              </a:pPr>
              <a:t>06.04.2016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AB262-0D07-416B-B18A-4629815667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9C0DD-FC90-4EF6-9F7A-1F2E4B39BAF4}" type="datetime1">
              <a:rPr lang="ru-RU"/>
              <a:pPr>
                <a:defRPr/>
              </a:pPr>
              <a:t>06.04.2016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EDB07-C7B0-423A-9FC8-4695386A0B3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1DE04-8C29-4EE1-8504-3E7595C1B9FE}" type="datetime1">
              <a:rPr lang="ru-RU"/>
              <a:pPr>
                <a:defRPr/>
              </a:pPr>
              <a:t>06.04.2016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6D21C-C4D6-4D7E-852B-78AD62A18E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795E3-A8CC-485D-8FA1-81464CE3EBFA}" type="datetime1">
              <a:rPr lang="ru-RU"/>
              <a:pPr>
                <a:defRPr/>
              </a:pPr>
              <a:t>06.04.2016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 eaLnBrk="1" latinLnBrk="0" hangingPunct="1">
              <a:defRPr kumimoji="0" sz="14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DEE6803D-00B7-4B1A-A70C-4025E5E6CBA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971CC-D305-4A23-8B0F-1D1E1C6B7B36}" type="datetime1">
              <a:rPr lang="ru-RU"/>
              <a:pPr>
                <a:defRPr/>
              </a:pPr>
              <a:t>06.04.2016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22B13-C622-4148-A788-7B77E2EC5F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53BD7-6E9A-4A1C-AEF1-F9A826E0324D}" type="datetime1">
              <a:rPr lang="ru-RU"/>
              <a:pPr>
                <a:defRPr/>
              </a:pPr>
              <a:t>06.04.2016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9150F-C076-4A1B-A83B-532E7C38F70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0F091-7320-40EA-AFEB-6451D44C3E2E}" type="datetime1">
              <a:rPr lang="ru-RU"/>
              <a:pPr>
                <a:defRPr/>
              </a:pPr>
              <a:t>06.04.2016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54DB99-8D03-44D5-9815-388743DDC4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DD400-7F0F-4DB0-B7C6-7340DB2FE3FA}" type="datetime1">
              <a:rPr lang="ru-RU"/>
              <a:pPr>
                <a:defRPr/>
              </a:pPr>
              <a:t>06.04.2016</a:t>
            </a:fld>
            <a:endParaRPr lang="ru-RU"/>
          </a:p>
        </p:txBody>
      </p:sp>
      <p:sp>
        <p:nvSpPr>
          <p:cNvPr id="4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 eaLnBrk="1" latinLnBrk="0" hangingPunct="1">
              <a:defRPr kumimoji="0" sz="14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/>
              <a:t>Эффективное управление временем и ресурсами.                                                                                            </a:t>
            </a:r>
            <a:fld id="{85EB4F30-323A-4501-993D-DCA27F4FD3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4B592-8293-4BEB-8310-A70FA4D3CCCA}" type="datetime1">
              <a:rPr lang="ru-RU"/>
              <a:pPr>
                <a:defRPr/>
              </a:pPr>
              <a:t>06.04.2016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DB430-6C88-452B-AEB4-FFCFB62443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8C86A-616A-4701-98BD-68C3ED266575}" type="datetime1">
              <a:rPr lang="ru-RU"/>
              <a:pPr>
                <a:defRPr/>
              </a:pPr>
              <a:t>06.04.2016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4957F-1BDC-4D02-AA54-1F6F656F61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998FF-8974-43F9-A122-5D0C154906EE}" type="datetime1">
              <a:rPr lang="ru-RU"/>
              <a:pPr>
                <a:defRPr/>
              </a:pPr>
              <a:t>06.04.2016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2E0B0-0259-4089-BFF2-AD4B59C2FF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AA45854-C9E6-46AE-8750-FD7AB2131A85}" type="datetime1">
              <a:rPr lang="ru-RU"/>
              <a:pPr>
                <a:defRPr/>
              </a:pPr>
              <a:t>06.04.2016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468313" y="6477000"/>
            <a:ext cx="8523287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B383261-2B62-4496-BA66-A6A62408812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70" r:id="rId1"/>
    <p:sldLayoutId id="2147485971" r:id="rId2"/>
    <p:sldLayoutId id="2147485972" r:id="rId3"/>
    <p:sldLayoutId id="2147485973" r:id="rId4"/>
    <p:sldLayoutId id="2147485974" r:id="rId5"/>
    <p:sldLayoutId id="2147485975" r:id="rId6"/>
    <p:sldLayoutId id="2147485976" r:id="rId7"/>
    <p:sldLayoutId id="2147485977" r:id="rId8"/>
    <p:sldLayoutId id="2147485978" r:id="rId9"/>
    <p:sldLayoutId id="2147485979" r:id="rId10"/>
    <p:sldLayoutId id="2147485980" r:id="rId11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omanwiki.ru/w/%D0%A4%D0%B0%D0%B9%D0%BB:Klassika-1.jpg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61950" y="3141663"/>
            <a:ext cx="8458200" cy="15811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Презентация проекта</a:t>
            </a:r>
            <a:br>
              <a:rPr lang="ru-RU" dirty="0" smtClean="0"/>
            </a:br>
            <a:r>
              <a:rPr lang="ru-RU" sz="2000" b="1" dirty="0" smtClean="0"/>
              <a:t> «Внедрение в общеобразовательных  учреждениях  </a:t>
            </a:r>
            <a:r>
              <a:rPr lang="ru-RU" sz="2000" b="1" dirty="0" err="1" smtClean="0"/>
              <a:t>Чернянского</a:t>
            </a:r>
            <a:r>
              <a:rPr lang="ru-RU" sz="2000" b="1" dirty="0" smtClean="0"/>
              <a:t> района  единого классического стиля одежды для педагогических работников»</a:t>
            </a:r>
            <a:endParaRPr lang="ru-RU" sz="2000" b="1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57188" y="2492375"/>
            <a:ext cx="8458200" cy="74295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0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000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000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2000" dirty="0" smtClean="0"/>
              <a:t>Управление образования администрации </a:t>
            </a:r>
            <a:r>
              <a:rPr lang="ru-RU" sz="2000" dirty="0" err="1" smtClean="0"/>
              <a:t>Чернянского</a:t>
            </a:r>
            <a:r>
              <a:rPr lang="ru-RU" sz="2000" dirty="0" smtClean="0"/>
              <a:t> района Белгородской области</a:t>
            </a:r>
            <a:endParaRPr lang="ru-RU" sz="2000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395288" y="5013325"/>
            <a:ext cx="6518275" cy="12303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Начальник управления образования администрации </a:t>
            </a:r>
            <a:r>
              <a:rPr lang="ru-RU" b="1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Чернянского</a:t>
            </a:r>
            <a:r>
              <a:rPr lang="ru-RU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 района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Наталия </a:t>
            </a:r>
            <a:r>
              <a:rPr lang="ru-RU" sz="20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Евгеньевна </a:t>
            </a:r>
            <a:r>
              <a:rPr lang="ru-RU" sz="2000" b="1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Дереча</a:t>
            </a:r>
            <a:endParaRPr lang="ru-RU" sz="2000" b="1" i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i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850" y="6357938"/>
            <a:ext cx="6786563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Чернянка,  2016  год</a:t>
            </a:r>
          </a:p>
        </p:txBody>
      </p:sp>
      <p:pic>
        <p:nvPicPr>
          <p:cNvPr id="8" name="Picture 9" descr="i?id=35587639-54-72"/>
          <p:cNvPicPr>
            <a:picLocks noChangeAspect="1" noChangeArrowheads="1"/>
          </p:cNvPicPr>
          <p:nvPr/>
        </p:nvPicPr>
        <p:blipFill>
          <a:blip r:embed="rId3" cstate="email">
            <a:extLst/>
          </a:blip>
          <a:srcRect/>
          <a:stretch>
            <a:fillRect/>
          </a:stretch>
        </p:blipFill>
        <p:spPr bwMode="auto">
          <a:xfrm>
            <a:off x="395536" y="476672"/>
            <a:ext cx="1366837" cy="16954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30213"/>
            <a:ext cx="8686800" cy="838200"/>
          </a:xfrm>
        </p:spPr>
        <p:txBody>
          <a:bodyPr/>
          <a:lstStyle/>
          <a:p>
            <a:pPr>
              <a:defRPr/>
            </a:pPr>
            <a:r>
              <a:rPr lang="ru-RU" sz="3000" dirty="0" smtClean="0"/>
              <a:t>Основные блоки работ проекта</a:t>
            </a:r>
            <a:endParaRPr lang="ru-RU" sz="3000" dirty="0"/>
          </a:p>
        </p:txBody>
      </p:sp>
      <p:graphicFrame>
        <p:nvGraphicFramePr>
          <p:cNvPr id="7" name="Group 181"/>
          <p:cNvGraphicFramePr>
            <a:graphicFrameLocks noGrp="1"/>
          </p:cNvGraphicFramePr>
          <p:nvPr>
            <p:ph idx="1"/>
          </p:nvPr>
        </p:nvGraphicFramePr>
        <p:xfrm>
          <a:off x="182563" y="1214438"/>
          <a:ext cx="8774132" cy="5286375"/>
        </p:xfrm>
        <a:graphic>
          <a:graphicData uri="http://schemas.openxmlformats.org/drawingml/2006/table">
            <a:tbl>
              <a:tblPr/>
              <a:tblGrid>
                <a:gridCol w="345948"/>
                <a:gridCol w="2017877"/>
                <a:gridCol w="542106"/>
                <a:gridCol w="629184"/>
                <a:gridCol w="640663"/>
                <a:gridCol w="208238"/>
                <a:gridCol w="208238"/>
                <a:gridCol w="208238"/>
                <a:gridCol w="208238"/>
                <a:gridCol w="208238"/>
                <a:gridCol w="208238"/>
                <a:gridCol w="208238"/>
                <a:gridCol w="208238"/>
                <a:gridCol w="208238"/>
                <a:gridCol w="208238"/>
                <a:gridCol w="208238"/>
                <a:gridCol w="208238"/>
                <a:gridCol w="208238"/>
                <a:gridCol w="208238"/>
                <a:gridCol w="208238"/>
                <a:gridCol w="208238"/>
                <a:gridCol w="208238"/>
                <a:gridCol w="208238"/>
                <a:gridCol w="208238"/>
                <a:gridCol w="225356"/>
                <a:gridCol w="208238"/>
                <a:gridCol w="208238"/>
              </a:tblGrid>
              <a:tr h="3035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№</a:t>
                      </a:r>
                    </a:p>
                  </a:txBody>
                  <a:tcPr marL="91419" marR="91419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Наименование</a:t>
                      </a:r>
                    </a:p>
                  </a:txBody>
                  <a:tcPr marL="91419" marR="91419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Длительность, дней</a:t>
                      </a:r>
                    </a:p>
                  </a:txBody>
                  <a:tcPr marL="91419" marR="91419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Начало</a:t>
                      </a:r>
                    </a:p>
                  </a:txBody>
                  <a:tcPr marL="91419" marR="91419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Оконча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ние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9" marR="91419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2016 год</a:t>
                      </a: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2017 год</a:t>
                      </a: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28" marR="914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28" marR="914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28" marR="914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7032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01</a:t>
                      </a:r>
                    </a:p>
                  </a:txBody>
                  <a:tcPr marL="35997" marR="3599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03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04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05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06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07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08</a:t>
                      </a:r>
                    </a:p>
                  </a:txBody>
                  <a:tcPr marL="35997" marR="3599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09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10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11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01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03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04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05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06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07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08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09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10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83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4.</a:t>
                      </a:r>
                    </a:p>
                  </a:txBody>
                  <a:tcPr marL="91419" marR="91419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Внедрение единого классического делового стиля одежды  в общеобразовательных учреждениях района</a:t>
                      </a: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92</a:t>
                      </a:r>
                    </a:p>
                  </a:txBody>
                  <a:tcPr marL="91419" marR="91419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01.03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2017</a:t>
                      </a:r>
                    </a:p>
                  </a:txBody>
                  <a:tcPr marL="91419" marR="91419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31.05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2017</a:t>
                      </a:r>
                    </a:p>
                  </a:txBody>
                  <a:tcPr marL="91419" marR="91419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2D05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6200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4.1.</a:t>
                      </a:r>
                    </a:p>
                  </a:txBody>
                  <a:tcPr marL="91419" marR="91419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Размещение информации о  внедрении единого классического стиля одежды в общеобразовательных учреждениях района</a:t>
                      </a: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61</a:t>
                      </a:r>
                    </a:p>
                  </a:txBody>
                  <a:tcPr marL="91419" marR="91419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01.03</a:t>
                      </a:r>
                    </a:p>
                  </a:txBody>
                  <a:tcPr marL="91419" marR="91419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30.04</a:t>
                      </a:r>
                    </a:p>
                  </a:txBody>
                  <a:tcPr marL="91419" marR="91419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7374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4.2</a:t>
                      </a:r>
                    </a:p>
                  </a:txBody>
                  <a:tcPr marL="91419" marR="91419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Утверждение перечня представителей ОУ для участия в демонстрации лучшего опыта по внедрению классического делового стиля одежды  на районном празднике, посвященном Дню Учителя  в октябре 2017 года</a:t>
                      </a: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31</a:t>
                      </a:r>
                    </a:p>
                  </a:txBody>
                  <a:tcPr marL="91419" marR="91419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01.05</a:t>
                      </a:r>
                    </a:p>
                  </a:txBody>
                  <a:tcPr marL="91419" marR="91419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31.05</a:t>
                      </a:r>
                    </a:p>
                  </a:txBody>
                  <a:tcPr marL="91419" marR="91419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9" marR="91419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43938" y="6429375"/>
            <a:ext cx="347662" cy="2921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txBody>
          <a:bodyPr/>
          <a:lstStyle/>
          <a:p>
            <a:pPr>
              <a:defRPr/>
            </a:pPr>
            <a:fld id="{E60B80DD-EDDC-4E42-BCCA-C5EDCD77607D}" type="slidenum">
              <a:rPr lang="ru-RU" b="1" smtClean="0">
                <a:solidFill>
                  <a:schemeClr val="bg1"/>
                </a:solidFill>
              </a:rPr>
              <a:pPr>
                <a:defRPr/>
              </a:pPr>
              <a:t>10</a:t>
            </a:fld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60350"/>
            <a:ext cx="8839200" cy="865188"/>
          </a:xfrm>
        </p:spPr>
        <p:txBody>
          <a:bodyPr/>
          <a:lstStyle/>
          <a:p>
            <a:pPr>
              <a:defRPr/>
            </a:pPr>
            <a:r>
              <a:rPr lang="ru-RU" sz="3000" dirty="0" smtClean="0"/>
              <a:t>Основные блоки работ проекта</a:t>
            </a:r>
            <a:endParaRPr lang="ru-RU" sz="3000" dirty="0"/>
          </a:p>
        </p:txBody>
      </p:sp>
      <p:graphicFrame>
        <p:nvGraphicFramePr>
          <p:cNvPr id="7" name="Group 181"/>
          <p:cNvGraphicFramePr>
            <a:graphicFrameLocks noGrp="1"/>
          </p:cNvGraphicFramePr>
          <p:nvPr>
            <p:ph idx="1"/>
          </p:nvPr>
        </p:nvGraphicFramePr>
        <p:xfrm>
          <a:off x="250825" y="1052513"/>
          <a:ext cx="8685220" cy="5826124"/>
        </p:xfrm>
        <a:graphic>
          <a:graphicData uri="http://schemas.openxmlformats.org/drawingml/2006/table">
            <a:tbl>
              <a:tblPr/>
              <a:tblGrid>
                <a:gridCol w="399376"/>
                <a:gridCol w="1907424"/>
                <a:gridCol w="529028"/>
                <a:gridCol w="614006"/>
                <a:gridCol w="625206"/>
                <a:gridCol w="209060"/>
                <a:gridCol w="209060"/>
                <a:gridCol w="209060"/>
                <a:gridCol w="209060"/>
                <a:gridCol w="209060"/>
                <a:gridCol w="209060"/>
                <a:gridCol w="209060"/>
                <a:gridCol w="209060"/>
                <a:gridCol w="209060"/>
                <a:gridCol w="209060"/>
                <a:gridCol w="209060"/>
                <a:gridCol w="209060"/>
                <a:gridCol w="209060"/>
                <a:gridCol w="209060"/>
                <a:gridCol w="209060"/>
                <a:gridCol w="209060"/>
                <a:gridCol w="209060"/>
                <a:gridCol w="209060"/>
                <a:gridCol w="209060"/>
                <a:gridCol w="219920"/>
                <a:gridCol w="209060"/>
                <a:gridCol w="209060"/>
              </a:tblGrid>
              <a:tr h="27742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№</a:t>
                      </a:r>
                    </a:p>
                  </a:txBody>
                  <a:tcPr marL="91418" marR="914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Наименование</a:t>
                      </a:r>
                    </a:p>
                  </a:txBody>
                  <a:tcPr marL="91418" marR="914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Длительность, дней</a:t>
                      </a:r>
                    </a:p>
                  </a:txBody>
                  <a:tcPr marL="91418" marR="914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Начало</a:t>
                      </a:r>
                    </a:p>
                  </a:txBody>
                  <a:tcPr marL="91418" marR="914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Оконча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ние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8" marR="914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2016 год</a:t>
                      </a: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2017 год</a:t>
                      </a: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28" marR="914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28" marR="914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28" marR="914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487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01</a:t>
                      </a:r>
                    </a:p>
                  </a:txBody>
                  <a:tcPr marL="35997" marR="35997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03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04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05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06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07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08</a:t>
                      </a:r>
                    </a:p>
                  </a:txBody>
                  <a:tcPr marL="35997" marR="35997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09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10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11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01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03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04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05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06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07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08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09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10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7" marR="35997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3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5.</a:t>
                      </a:r>
                    </a:p>
                  </a:txBody>
                  <a:tcPr marL="91418" marR="914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Заключительный этап</a:t>
                      </a: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132</a:t>
                      </a:r>
                    </a:p>
                  </a:txBody>
                  <a:tcPr marL="91418" marR="914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01.06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2017</a:t>
                      </a:r>
                    </a:p>
                  </a:txBody>
                  <a:tcPr marL="91418" marR="914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10.10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2017</a:t>
                      </a:r>
                    </a:p>
                  </a:txBody>
                  <a:tcPr marL="91418" marR="914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2D05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38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5.1.</a:t>
                      </a:r>
                    </a:p>
                  </a:txBody>
                  <a:tcPr marL="91418" marR="914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Подготовка и презентация </a:t>
                      </a:r>
                      <a:r>
                        <a:rPr kumimoji="0" lang="ru-RU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фотоотчета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 «Классический деловой стиль одежды педагогов общеобразовательных учреждений </a:t>
                      </a:r>
                      <a:r>
                        <a:rPr kumimoji="0" lang="ru-RU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Чернянского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 района»</a:t>
                      </a: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92</a:t>
                      </a:r>
                    </a:p>
                  </a:txBody>
                  <a:tcPr marL="91418" marR="914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01.06</a:t>
                      </a:r>
                    </a:p>
                  </a:txBody>
                  <a:tcPr marL="91418" marR="914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31.08</a:t>
                      </a:r>
                    </a:p>
                  </a:txBody>
                  <a:tcPr marL="91418" marR="914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7570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5.2.</a:t>
                      </a:r>
                    </a:p>
                  </a:txBody>
                  <a:tcPr marL="91418" marR="914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Подготовка и проведение демонстрации лучшего опыта по внедрению классического делового стиля одежды педагогических работников на районном празднике, посвященном Дню Учителя</a:t>
                      </a: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35</a:t>
                      </a:r>
                    </a:p>
                  </a:txBody>
                  <a:tcPr marL="91418" marR="914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01.09</a:t>
                      </a:r>
                    </a:p>
                  </a:txBody>
                  <a:tcPr marL="91418" marR="914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05.10</a:t>
                      </a:r>
                    </a:p>
                  </a:txBody>
                  <a:tcPr marL="91418" marR="914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138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5.3.</a:t>
                      </a:r>
                    </a:p>
                  </a:txBody>
                  <a:tcPr marL="91418" marR="914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Награждение дипломами управления образования </a:t>
                      </a:r>
                      <a:r>
                        <a:rPr kumimoji="0" lang="ru-RU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Чернянского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 района и </a:t>
                      </a:r>
                      <a:r>
                        <a:rPr kumimoji="0" lang="ru-RU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Чернянской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 районной организацией Профсоюза работников образования</a:t>
                      </a: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</a:t>
                      </a:r>
                    </a:p>
                  </a:txBody>
                  <a:tcPr marL="91418" marR="914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05.10</a:t>
                      </a:r>
                    </a:p>
                  </a:txBody>
                  <a:tcPr marL="91418" marR="914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05.10</a:t>
                      </a:r>
                    </a:p>
                  </a:txBody>
                  <a:tcPr marL="91418" marR="91418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8" marR="91418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43938" y="6429375"/>
            <a:ext cx="347662" cy="2921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txBody>
          <a:bodyPr/>
          <a:lstStyle/>
          <a:p>
            <a:pPr>
              <a:defRPr/>
            </a:pPr>
            <a:fld id="{0C4747B0-5BD7-4B05-A6D0-F809D607B783}" type="slidenum">
              <a:rPr lang="ru-RU" b="1" smtClean="0">
                <a:solidFill>
                  <a:schemeClr val="bg1"/>
                </a:solidFill>
              </a:rPr>
              <a:pPr>
                <a:defRPr/>
              </a:pPr>
              <a:t>11</a:t>
            </a:fld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30213"/>
            <a:ext cx="8686800" cy="838200"/>
          </a:xfrm>
        </p:spPr>
        <p:txBody>
          <a:bodyPr/>
          <a:lstStyle/>
          <a:p>
            <a:pPr>
              <a:defRPr/>
            </a:pPr>
            <a:r>
              <a:rPr lang="ru-RU" sz="3000" dirty="0" smtClean="0"/>
              <a:t>Основные блоки работ проекта</a:t>
            </a:r>
            <a:endParaRPr lang="ru-RU" sz="3000" dirty="0"/>
          </a:p>
        </p:txBody>
      </p:sp>
      <p:graphicFrame>
        <p:nvGraphicFramePr>
          <p:cNvPr id="7" name="Group 181"/>
          <p:cNvGraphicFramePr>
            <a:graphicFrameLocks noGrp="1"/>
          </p:cNvGraphicFramePr>
          <p:nvPr>
            <p:ph idx="1"/>
          </p:nvPr>
        </p:nvGraphicFramePr>
        <p:xfrm>
          <a:off x="285750" y="1214438"/>
          <a:ext cx="8664573" cy="3748088"/>
        </p:xfrm>
        <a:graphic>
          <a:graphicData uri="http://schemas.openxmlformats.org/drawingml/2006/table">
            <a:tbl>
              <a:tblPr/>
              <a:tblGrid>
                <a:gridCol w="436814"/>
                <a:gridCol w="1856890"/>
                <a:gridCol w="526025"/>
                <a:gridCol w="610520"/>
                <a:gridCol w="621656"/>
                <a:gridCol w="208245"/>
                <a:gridCol w="208245"/>
                <a:gridCol w="208245"/>
                <a:gridCol w="208245"/>
                <a:gridCol w="208245"/>
                <a:gridCol w="208245"/>
                <a:gridCol w="208245"/>
                <a:gridCol w="208245"/>
                <a:gridCol w="208245"/>
                <a:gridCol w="208245"/>
                <a:gridCol w="208245"/>
                <a:gridCol w="208245"/>
                <a:gridCol w="208245"/>
                <a:gridCol w="208245"/>
                <a:gridCol w="208245"/>
                <a:gridCol w="208245"/>
                <a:gridCol w="208245"/>
                <a:gridCol w="208245"/>
                <a:gridCol w="208245"/>
                <a:gridCol w="218671"/>
                <a:gridCol w="218671"/>
                <a:gridCol w="218671"/>
              </a:tblGrid>
              <a:tr h="27431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№</a:t>
                      </a:r>
                    </a:p>
                  </a:txBody>
                  <a:tcPr marL="91422" marR="91422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Наименование</a:t>
                      </a:r>
                    </a:p>
                  </a:txBody>
                  <a:tcPr marL="91422" marR="91422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Длительность, дней</a:t>
                      </a:r>
                    </a:p>
                  </a:txBody>
                  <a:tcPr marL="91422" marR="91422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Начало</a:t>
                      </a:r>
                    </a:p>
                  </a:txBody>
                  <a:tcPr marL="91422" marR="91422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Окончание</a:t>
                      </a:r>
                    </a:p>
                  </a:txBody>
                  <a:tcPr marL="91422" marR="91422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2016 год</a:t>
                      </a: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2017 год</a:t>
                      </a: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28" marR="914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28" marR="914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28" marR="914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8662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01</a:t>
                      </a:r>
                    </a:p>
                  </a:txBody>
                  <a:tcPr marL="35998" marR="35998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03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04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05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06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07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08</a:t>
                      </a:r>
                    </a:p>
                  </a:txBody>
                  <a:tcPr marL="35998" marR="35998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09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10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11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01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03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04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05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06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07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08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09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10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8" marR="35998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5.4</a:t>
                      </a:r>
                    </a:p>
                  </a:txBody>
                  <a:tcPr marL="91422" marR="91422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Размещение  на сайтах информации  о реализации проекта</a:t>
                      </a: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</a:t>
                      </a:r>
                    </a:p>
                  </a:txBody>
                  <a:tcPr marL="91422" marR="91422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06.10</a:t>
                      </a:r>
                    </a:p>
                  </a:txBody>
                  <a:tcPr marL="91422" marR="91422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07.10</a:t>
                      </a:r>
                    </a:p>
                  </a:txBody>
                  <a:tcPr marL="91422" marR="91422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2D05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17374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5.5.</a:t>
                      </a:r>
                    </a:p>
                  </a:txBody>
                  <a:tcPr marL="91422" marR="91422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Подготовка отчета по внедрению  в общеобразовательных учреждениях </a:t>
                      </a:r>
                      <a:r>
                        <a:rPr kumimoji="0" lang="ru-RU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Чернянского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 района единого классического  делового стиля одежды для педагогических работников </a:t>
                      </a: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</a:t>
                      </a:r>
                    </a:p>
                  </a:txBody>
                  <a:tcPr marL="91422" marR="91422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08.10</a:t>
                      </a:r>
                    </a:p>
                  </a:txBody>
                  <a:tcPr marL="91422" marR="91422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10.10</a:t>
                      </a:r>
                    </a:p>
                  </a:txBody>
                  <a:tcPr marL="91422" marR="91422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5476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итого</a:t>
                      </a: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622</a:t>
                      </a:r>
                    </a:p>
                  </a:txBody>
                  <a:tcPr marL="91422" marR="91422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28.01.2016</a:t>
                      </a:r>
                    </a:p>
                  </a:txBody>
                  <a:tcPr marL="91422" marR="91422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10.10.2017</a:t>
                      </a:r>
                    </a:p>
                  </a:txBody>
                  <a:tcPr marL="91422" marR="91422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2" marR="91422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43938" y="6429375"/>
            <a:ext cx="347662" cy="2921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txBody>
          <a:bodyPr/>
          <a:lstStyle/>
          <a:p>
            <a:pPr>
              <a:defRPr/>
            </a:pPr>
            <a:fld id="{F54DD664-742E-443E-8B37-4555E304559F}" type="slidenum">
              <a:rPr lang="ru-RU" b="1" smtClean="0">
                <a:solidFill>
                  <a:schemeClr val="bg1"/>
                </a:solidFill>
              </a:rPr>
              <a:pPr>
                <a:defRPr/>
              </a:pPr>
              <a:t>12</a:t>
            </a:fld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24726" name="Picture 151" descr="https://im2-tub-ru.yandex.net/i?id=1e1ee3e3635e5fae46cda0ceab376363&amp;n=33&amp;h=215&amp;w=31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175" y="5013325"/>
            <a:ext cx="3960813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285750"/>
            <a:ext cx="8229600" cy="4286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3000" dirty="0"/>
              <a:t>Бюджет проекта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642938" y="0"/>
          <a:ext cx="8321701" cy="6877093"/>
        </p:xfrm>
        <a:graphic>
          <a:graphicData uri="http://schemas.openxmlformats.org/drawingml/2006/table">
            <a:tbl>
              <a:tblPr/>
              <a:tblGrid>
                <a:gridCol w="377222"/>
                <a:gridCol w="2946942"/>
                <a:gridCol w="859869"/>
                <a:gridCol w="802215"/>
                <a:gridCol w="680317"/>
                <a:gridCol w="684049"/>
                <a:gridCol w="800258"/>
                <a:gridCol w="421528"/>
                <a:gridCol w="749301"/>
              </a:tblGrid>
              <a:tr h="55266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№</a:t>
                      </a:r>
                    </a:p>
                  </a:txBody>
                  <a:tcPr marL="36001" marR="36001"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Наименование</a:t>
                      </a:r>
                    </a:p>
                  </a:txBody>
                  <a:tcPr marL="36001" marR="36001"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Бюджет проекта, </a:t>
                      </a:r>
                      <a:b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</a:b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тыс. руб.</a:t>
                      </a:r>
                    </a:p>
                  </a:txBody>
                  <a:tcPr marL="36001" marR="36001"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Бюджетные источники</a:t>
                      </a:r>
                    </a:p>
                  </a:txBody>
                  <a:tcPr marL="36001" marR="36001"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Внебюджетные источники</a:t>
                      </a:r>
                    </a:p>
                  </a:txBody>
                  <a:tcPr marL="36001" marR="36001"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126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федеральный</a:t>
                      </a:r>
                    </a:p>
                  </a:txBody>
                  <a:tcPr marL="36001" marR="36001"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област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 ной</a:t>
                      </a:r>
                    </a:p>
                  </a:txBody>
                  <a:tcPr marL="36001" marR="36001"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местный</a:t>
                      </a:r>
                    </a:p>
                  </a:txBody>
                  <a:tcPr marL="36001" marR="36001"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средства хоз. субъекта</a:t>
                      </a: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заем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ные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 средства</a:t>
                      </a: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Прочие средства</a:t>
                      </a: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5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1.</a:t>
                      </a:r>
                    </a:p>
                  </a:txBody>
                  <a:tcPr marL="91442" marR="91442"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Организационный этап</a:t>
                      </a:r>
                    </a:p>
                  </a:txBody>
                  <a:tcPr marL="91423" marR="91423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0,0</a:t>
                      </a:r>
                    </a:p>
                  </a:txBody>
                  <a:tcPr marL="36001" marR="7199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1" marR="71994"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1" marR="7199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1" marR="71994"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1" marR="71994"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1" marR="71994"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0,0</a:t>
                      </a:r>
                    </a:p>
                  </a:txBody>
                  <a:tcPr marL="36001" marR="71994"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2.</a:t>
                      </a:r>
                    </a:p>
                  </a:txBody>
                  <a:tcPr marL="91442" marR="91442"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Информационно-просветительский этап</a:t>
                      </a:r>
                    </a:p>
                  </a:txBody>
                  <a:tcPr marL="91423" marR="91423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0,0</a:t>
                      </a:r>
                    </a:p>
                  </a:txBody>
                  <a:tcPr marL="36001" marR="7199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1" marR="71994"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1" marR="7199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1" marR="71994"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1" marR="71994"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1" marR="71994"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0,0</a:t>
                      </a:r>
                    </a:p>
                  </a:txBody>
                  <a:tcPr marL="36001" marR="71994"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8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3.</a:t>
                      </a:r>
                    </a:p>
                  </a:txBody>
                  <a:tcPr marL="91442" marR="91442"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Этап продвижения классического делового стиля одежды  для педагогических работников ОУ </a:t>
                      </a:r>
                      <a:r>
                        <a:rPr kumimoji="0" lang="ru-RU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Чернянского</a:t>
                      </a: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 района</a:t>
                      </a:r>
                    </a:p>
                  </a:txBody>
                  <a:tcPr marL="91423" marR="91423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0,0</a:t>
                      </a:r>
                    </a:p>
                  </a:txBody>
                  <a:tcPr marL="36001" marR="7199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1" marR="71994"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1" marR="7199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1" marR="71994"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1" marR="71994"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1" marR="71994"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0,0</a:t>
                      </a:r>
                    </a:p>
                  </a:txBody>
                  <a:tcPr marL="36001" marR="71994"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57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4.</a:t>
                      </a:r>
                    </a:p>
                  </a:txBody>
                  <a:tcPr marL="91442" marR="91442"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Внедрение единого классического делового стиля одежды  в </a:t>
                      </a:r>
                      <a:r>
                        <a:rPr kumimoji="0" lang="ru-RU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пилотных</a:t>
                      </a: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 общеобразовательных учреждениях района</a:t>
                      </a:r>
                    </a:p>
                  </a:txBody>
                  <a:tcPr marL="91423" marR="91423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1440,0</a:t>
                      </a:r>
                    </a:p>
                  </a:txBody>
                  <a:tcPr marL="36001" marR="7199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1" marR="71994"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1" marR="7199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1" marR="71994"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1" marR="71994"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1" marR="71994"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1440,0</a:t>
                      </a:r>
                    </a:p>
                  </a:txBody>
                  <a:tcPr marL="36001" marR="71994"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82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5.</a:t>
                      </a:r>
                    </a:p>
                  </a:txBody>
                  <a:tcPr marL="91442" marR="91442"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Заключительный этап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Награждение дипломами управления образования </a:t>
                      </a:r>
                      <a:r>
                        <a:rPr kumimoji="0" lang="ru-RU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Чернянского</a:t>
                      </a: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 района и </a:t>
                      </a:r>
                      <a:r>
                        <a:rPr kumimoji="0" lang="ru-RU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Чернянской</a:t>
                      </a: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 районной организацией Профсоюза работников народного  образования</a:t>
                      </a:r>
                    </a:p>
                  </a:txBody>
                  <a:tcPr marL="91423" marR="91423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5,0</a:t>
                      </a:r>
                    </a:p>
                  </a:txBody>
                  <a:tcPr marL="36001" marR="7199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1" marR="71994"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1" marR="7199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1" marR="71994"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1" marR="71994"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1" marR="71994"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5,0</a:t>
                      </a:r>
                    </a:p>
                  </a:txBody>
                  <a:tcPr marL="36001" marR="71994"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43938" y="6429375"/>
            <a:ext cx="347662" cy="2921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txBody>
          <a:bodyPr/>
          <a:lstStyle/>
          <a:p>
            <a:pPr>
              <a:defRPr/>
            </a:pPr>
            <a:fld id="{278BB106-9060-4A8B-AD5B-1E656DB8DBF7}" type="slidenum">
              <a:rPr lang="ru-RU" b="1" smtClean="0">
                <a:solidFill>
                  <a:schemeClr val="bg1"/>
                </a:solidFill>
              </a:rPr>
              <a:pPr>
                <a:defRPr/>
              </a:pPr>
              <a:t>13</a:t>
            </a:fld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" y="0"/>
            <a:ext cx="8686800" cy="642938"/>
          </a:xfrm>
        </p:spPr>
        <p:txBody>
          <a:bodyPr/>
          <a:lstStyle/>
          <a:p>
            <a:pPr>
              <a:defRPr/>
            </a:pPr>
            <a:r>
              <a:rPr lang="ru-RU" sz="3000" dirty="0" smtClean="0"/>
              <a:t>Участие бюджетов  в  реализации  проекта</a:t>
            </a:r>
            <a:endParaRPr lang="ru-RU" sz="3000" dirty="0"/>
          </a:p>
        </p:txBody>
      </p:sp>
      <p:sp>
        <p:nvSpPr>
          <p:cNvPr id="6" name="Номер слайда 3"/>
          <p:cNvSpPr txBox="1">
            <a:spLocks/>
          </p:cNvSpPr>
          <p:nvPr/>
        </p:nvSpPr>
        <p:spPr>
          <a:xfrm>
            <a:off x="8643938" y="6429375"/>
            <a:ext cx="347662" cy="2921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txBody>
          <a:bodyPr/>
          <a:lstStyle>
            <a:defPPr>
              <a:defRPr lang="ru-RU"/>
            </a:defPPr>
            <a:lvl1pPr algn="r" rtl="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kern="1200">
                <a:solidFill>
                  <a:schemeClr val="accent1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fld id="{DA04A1E7-BD10-4556-AFF1-3EA4EED69A99}" type="slidenum">
              <a:rPr lang="ru-RU" b="1" smtClean="0">
                <a:solidFill>
                  <a:schemeClr val="bg1"/>
                </a:solidFill>
              </a:rPr>
              <a:pPr>
                <a:defRPr/>
              </a:pPr>
              <a:t>14</a:t>
            </a:fld>
            <a:endParaRPr lang="ru-RU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42875" y="500063"/>
          <a:ext cx="8215312" cy="5711821"/>
        </p:xfrm>
        <a:graphic>
          <a:graphicData uri="http://schemas.openxmlformats.org/drawingml/2006/table">
            <a:tbl>
              <a:tblPr/>
              <a:tblGrid>
                <a:gridCol w="1735162"/>
                <a:gridCol w="1782755"/>
                <a:gridCol w="1619244"/>
                <a:gridCol w="1538282"/>
                <a:gridCol w="1539869"/>
              </a:tblGrid>
              <a:tr h="274463">
                <a:tc gridSpan="5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Бюджетное финансирование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070" marR="61070" marT="30539" marB="3053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4463"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070" marR="61070" marT="30539" marB="3053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Размер участия бюджета, тыс. руб.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070" marR="96270" marT="30539" marB="3053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4463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Федеральный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070" marR="96270" marT="30539" marB="3053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Областной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070" marR="96270" marT="30539" marB="3053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Местный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070" marR="96270" marT="30539" marB="3053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8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Прямое бюджетное финансирование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070" marR="61070" marT="30539" marB="305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1070" marR="96270" marT="30539" marB="305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1070" marR="96270" marT="30539" marB="305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1070" marR="96270" marT="30539" marB="305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3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Дороги</a:t>
                      </a:r>
                      <a:r>
                        <a:rPr kumimoji="0" lang="ru-RU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61070" marT="30539" marB="305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1070" marR="96270" marT="30539" marB="305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1070" marR="96270" marT="30539" marB="305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1070" marR="96270" marT="30539" marB="305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Субсидии</a:t>
                      </a:r>
                      <a:r>
                        <a:rPr kumimoji="0" lang="ru-RU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61070" marT="30539" marB="305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1070" marR="96270" marT="30539" marB="305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1070" marR="96270" marT="30539" marB="305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1070" marR="96270" marT="30539" marB="305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463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Программы государственной поддержки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61070" marT="30539" marB="305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44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Потребность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61070" marT="30539" marB="305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Финансовые вложения, тыс. руб.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070" marR="96270" marT="30539" marB="305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53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Электроэнергия</a:t>
                      </a:r>
                      <a:r>
                        <a:rPr kumimoji="0" lang="ru-RU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61070" marT="30539" marB="305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1070" marR="96270" marT="30539" marB="305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1070" marR="96270" marT="30539" marB="305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1070" marR="96270" marT="30539" marB="305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3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Газоснабжение</a:t>
                      </a:r>
                      <a:r>
                        <a:rPr kumimoji="0" lang="ru-RU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61070" marT="30539" marB="305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1070" marR="96270" marT="30539" marB="305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1070" marR="96270" marT="30539" marB="305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1070" marR="96270" marT="30539" marB="305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3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Водоснабжение</a:t>
                      </a:r>
                      <a:r>
                        <a:rPr kumimoji="0" lang="ru-RU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61070" marT="30539" marB="305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1070" marR="96270" marT="30539" marB="305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1070" marR="96270" marT="30539" marB="305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1070" marR="96270" marT="30539" marB="305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4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Гарантии</a:t>
                      </a:r>
                      <a:r>
                        <a:rPr kumimoji="0" lang="ru-RU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61070" marT="30539" marB="305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1070" marR="96270" marT="30539" marB="305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1070" marR="96270" marT="30539" marB="305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1070" marR="96270" marT="30539" marB="305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4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Залоги</a:t>
                      </a:r>
                      <a:r>
                        <a:rPr kumimoji="0" lang="ru-RU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61070" marT="30539" marB="305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1070" marR="96270" marT="30539" marB="305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1070" marR="96270" marT="30539" marB="305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1070" marR="96270" marT="30539" marB="305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800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формы участия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070" marR="61070" marT="30539" marB="305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070" marR="96270" marT="30539" marB="305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070" marR="96270" marT="30539" marB="305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1445,0</a:t>
                      </a:r>
                    </a:p>
                  </a:txBody>
                  <a:tcPr marL="61070" marR="96270" marT="30539" marB="305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4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61070" marR="61070" marT="30539" marB="305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070" marR="96270" marT="30539" marB="305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070" marR="96270" marT="30539" marB="305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1445,0</a:t>
                      </a:r>
                    </a:p>
                  </a:txBody>
                  <a:tcPr marL="61070" marR="96270" marT="30539" marB="305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463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участок: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указать адрес расположения / площадь / стоимость земельного участка</a:t>
                      </a:r>
                    </a:p>
                  </a:txBody>
                  <a:tcPr marL="61070" marR="61070" marT="30539" marB="305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712" name="Прямоугольник 7"/>
          <p:cNvSpPr>
            <a:spLocks noChangeArrowheads="1"/>
          </p:cNvSpPr>
          <p:nvPr/>
        </p:nvSpPr>
        <p:spPr bwMode="auto">
          <a:xfrm>
            <a:off x="214313" y="6429375"/>
            <a:ext cx="6500812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1100"/>
              <a:t>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30213"/>
            <a:ext cx="8686800" cy="8382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3000" dirty="0" smtClean="0"/>
              <a:t>Показатели социальной, БЮДЖЕТНОЙ и экономической эффективности проекта</a:t>
            </a:r>
            <a:br>
              <a:rPr lang="ru-RU" sz="3000" dirty="0" smtClean="0"/>
            </a:br>
            <a:endParaRPr lang="ru-RU" sz="3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43938" y="6429375"/>
            <a:ext cx="357187" cy="315913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txBody>
          <a:bodyPr/>
          <a:lstStyle/>
          <a:p>
            <a:pPr>
              <a:defRPr/>
            </a:pPr>
            <a:fld id="{57A3DB3D-61EB-4D55-92ED-5D75F32CF305}" type="slidenum">
              <a:rPr lang="ru-RU" b="1" smtClean="0">
                <a:solidFill>
                  <a:schemeClr val="bg1"/>
                </a:solidFill>
              </a:rPr>
              <a:pPr>
                <a:defRPr/>
              </a:pPr>
              <a:t>15</a:t>
            </a:fld>
            <a:endParaRPr lang="ru-RU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79388" y="1073150"/>
          <a:ext cx="8882062" cy="5607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6717"/>
                <a:gridCol w="6374013"/>
                <a:gridCol w="1177356"/>
                <a:gridCol w="863976"/>
              </a:tblGrid>
              <a:tr h="254860"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charset="0"/>
                        </a:rPr>
                        <a:t>1</a:t>
                      </a:r>
                      <a:endParaRPr kumimoji="0" lang="ru-RU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72000" marR="36000" marT="35988" marB="35988"/>
                </a:tc>
                <a:tc gridSpan="3"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charset="0"/>
                        </a:rPr>
                        <a:t>Социальная эффективность</a:t>
                      </a:r>
                      <a:endParaRPr kumimoji="0" lang="ru-RU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72000" marR="36000" marT="35988" marB="35988"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0" dirty="0"/>
                    </a:p>
                  </a:txBody>
                  <a:tcPr marL="91443" marR="144004" marT="45714" marB="45714"/>
                </a:tc>
                <a:tc hMerge="1">
                  <a:txBody>
                    <a:bodyPr/>
                    <a:lstStyle/>
                    <a:p>
                      <a:pPr algn="r"/>
                      <a:endParaRPr lang="ru-RU" sz="1800" b="1" dirty="0"/>
                    </a:p>
                  </a:txBody>
                  <a:tcPr marL="91443" marR="108000" marT="45714" marB="45714"/>
                </a:tc>
              </a:tr>
              <a:tr h="254860">
                <a:tc>
                  <a:txBody>
                    <a:bodyPr/>
                    <a:lstStyle/>
                    <a:p>
                      <a:pPr algn="r"/>
                      <a:r>
                        <a:rPr lang="ru-RU" sz="1200" b="0" dirty="0" smtClean="0">
                          <a:latin typeface="+mn-lt"/>
                        </a:rPr>
                        <a:t>1.1</a:t>
                      </a:r>
                      <a:endParaRPr lang="ru-RU" sz="1200" b="0" dirty="0">
                        <a:latin typeface="+mn-lt"/>
                      </a:endParaRP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Охват населения социальными благами за период реализации проекта</a:t>
                      </a:r>
                      <a:endParaRPr kumimoji="0" lang="ru-RU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Тыс. чел. </a:t>
                      </a:r>
                      <a:endParaRPr lang="ru-RU" sz="1200" b="0" dirty="0">
                        <a:latin typeface="+mn-lt"/>
                      </a:endParaRP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b="1" dirty="0" smtClean="0">
                          <a:latin typeface="+mn-lt"/>
                        </a:rPr>
                        <a:t>360</a:t>
                      </a:r>
                      <a:endParaRPr lang="ru-RU" sz="1200" b="1" dirty="0">
                        <a:latin typeface="+mn-lt"/>
                      </a:endParaRPr>
                    </a:p>
                  </a:txBody>
                  <a:tcPr marL="72000" marR="36000" marT="35988" marB="35988"/>
                </a:tc>
              </a:tr>
              <a:tr h="254860">
                <a:tc>
                  <a:txBody>
                    <a:bodyPr/>
                    <a:lstStyle/>
                    <a:p>
                      <a:pPr algn="r"/>
                      <a:r>
                        <a:rPr lang="ru-RU" sz="1200" b="0" dirty="0" smtClean="0">
                          <a:latin typeface="+mn-lt"/>
                        </a:rPr>
                        <a:t>1.2</a:t>
                      </a:r>
                      <a:endParaRPr lang="ru-RU" sz="1200" b="0" dirty="0">
                        <a:latin typeface="+mn-lt"/>
                      </a:endParaRP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</a:rPr>
                        <a:t>Новые рабочие места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+mn-lt"/>
                        </a:rPr>
                        <a:t>Ед.</a:t>
                      </a:r>
                      <a:endParaRPr lang="ru-RU" sz="1200" b="0" dirty="0">
                        <a:latin typeface="+mn-lt"/>
                      </a:endParaRP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algn="r"/>
                      <a:endParaRPr lang="ru-RU" sz="1200" b="1" dirty="0">
                        <a:latin typeface="+mn-lt"/>
                      </a:endParaRPr>
                    </a:p>
                  </a:txBody>
                  <a:tcPr marL="72000" marR="36000" marT="35988" marB="35988"/>
                </a:tc>
              </a:tr>
              <a:tr h="254860">
                <a:tc>
                  <a:txBody>
                    <a:bodyPr/>
                    <a:lstStyle/>
                    <a:p>
                      <a:pPr algn="r"/>
                      <a:r>
                        <a:rPr lang="ru-RU" sz="1200" b="0" dirty="0" smtClean="0">
                          <a:latin typeface="+mn-lt"/>
                        </a:rPr>
                        <a:t>1.3</a:t>
                      </a:r>
                      <a:endParaRPr lang="ru-RU" sz="1200" b="0" dirty="0">
                        <a:latin typeface="+mn-lt"/>
                      </a:endParaRP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</a:rPr>
                        <a:t>Средняя з/п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+mn-lt"/>
                        </a:rPr>
                        <a:t>Тыс. руб.</a:t>
                      </a:r>
                      <a:endParaRPr lang="ru-RU" sz="1200" dirty="0"/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algn="r"/>
                      <a:endParaRPr lang="ru-RU" sz="1200" b="1" dirty="0">
                        <a:latin typeface="+mn-lt"/>
                      </a:endParaRPr>
                    </a:p>
                  </a:txBody>
                  <a:tcPr marL="72000" marR="36000" marT="35988" marB="35988"/>
                </a:tc>
              </a:tr>
              <a:tr h="254860">
                <a:tc>
                  <a:txBody>
                    <a:bodyPr/>
                    <a:lstStyle/>
                    <a:p>
                      <a:pPr algn="r"/>
                      <a:r>
                        <a:rPr lang="ru-RU" sz="1200" b="0" dirty="0" smtClean="0">
                          <a:latin typeface="+mn-lt"/>
                        </a:rPr>
                        <a:t>1.4</a:t>
                      </a:r>
                      <a:endParaRPr lang="ru-RU" sz="1200" b="0" dirty="0">
                        <a:latin typeface="+mn-lt"/>
                      </a:endParaRP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+mn-lt"/>
                        </a:rPr>
                        <a:t>Месячный ФОТ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+mn-lt"/>
                        </a:rPr>
                        <a:t>Млн. руб.</a:t>
                      </a:r>
                      <a:endParaRPr lang="ru-RU" sz="1200" dirty="0"/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algn="r"/>
                      <a:endParaRPr lang="ru-RU" sz="1200" b="1" dirty="0">
                        <a:latin typeface="+mn-lt"/>
                      </a:endParaRPr>
                    </a:p>
                  </a:txBody>
                  <a:tcPr marL="72000" marR="36000" marT="35988" marB="35988"/>
                </a:tc>
              </a:tr>
              <a:tr h="254860">
                <a:tc>
                  <a:txBody>
                    <a:bodyPr/>
                    <a:lstStyle/>
                    <a:p>
                      <a:pPr algn="r"/>
                      <a:r>
                        <a:rPr lang="ru-RU" sz="1200" b="0" dirty="0" smtClean="0">
                          <a:latin typeface="+mn-lt"/>
                        </a:rPr>
                        <a:t>1.5</a:t>
                      </a:r>
                      <a:endParaRPr lang="ru-RU" sz="1200" b="0" dirty="0">
                        <a:latin typeface="+mn-lt"/>
                      </a:endParaRP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Годовой ФОТ</a:t>
                      </a:r>
                      <a:endParaRPr kumimoji="0"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+mn-lt"/>
                        </a:rPr>
                        <a:t>Млн. руб.</a:t>
                      </a:r>
                      <a:endParaRPr lang="ru-RU" sz="1200" dirty="0"/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algn="r"/>
                      <a:endParaRPr lang="ru-RU" sz="1200" b="1" dirty="0">
                        <a:latin typeface="+mn-lt"/>
                      </a:endParaRPr>
                    </a:p>
                  </a:txBody>
                  <a:tcPr marL="72000" marR="36000" marT="35988" marB="35988"/>
                </a:tc>
              </a:tr>
              <a:tr h="254860"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1.6</a:t>
                      </a:r>
                      <a:endParaRPr kumimoji="0"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Иные показатели</a:t>
                      </a: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72000" marR="36000" marT="35988" marB="35988"/>
                </a:tc>
              </a:tr>
              <a:tr h="254860"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charset="0"/>
                        </a:rPr>
                        <a:t>2</a:t>
                      </a:r>
                      <a:endParaRPr kumimoji="0" lang="ru-RU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72000" marR="36000" marT="35988" marB="35988"/>
                </a:tc>
                <a:tc gridSpan="3"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charset="0"/>
                        </a:rPr>
                        <a:t>Бюджетная эффективность</a:t>
                      </a:r>
                      <a:endParaRPr kumimoji="0" lang="ru-RU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72000" marR="36000" marT="35988" marB="35988"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0" dirty="0"/>
                    </a:p>
                  </a:txBody>
                  <a:tcPr marL="91443" marR="144004" marT="45714" marB="45714"/>
                </a:tc>
                <a:tc hMerge="1">
                  <a:txBody>
                    <a:bodyPr/>
                    <a:lstStyle/>
                    <a:p>
                      <a:pPr algn="r"/>
                      <a:endParaRPr lang="ru-RU" sz="1800" b="1" dirty="0"/>
                    </a:p>
                  </a:txBody>
                  <a:tcPr marL="91443" marR="108000" marT="45714" marB="45714"/>
                </a:tc>
              </a:tr>
              <a:tr h="254860">
                <a:tc>
                  <a:txBody>
                    <a:bodyPr/>
                    <a:lstStyle/>
                    <a:p>
                      <a:pPr algn="r"/>
                      <a:r>
                        <a:rPr lang="ru-RU" sz="1200" b="0" dirty="0" smtClean="0">
                          <a:latin typeface="+mn-lt"/>
                        </a:rPr>
                        <a:t>2.1</a:t>
                      </a:r>
                      <a:endParaRPr lang="ru-RU" sz="1200" b="0" dirty="0">
                        <a:latin typeface="+mn-lt"/>
                      </a:endParaRP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Участие бюджетных источников в проекте</a:t>
                      </a:r>
                      <a:endParaRPr kumimoji="0" lang="ru-RU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+mn-lt"/>
                        </a:rPr>
                        <a:t>Млн. руб.</a:t>
                      </a: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algn="r"/>
                      <a:endParaRPr lang="ru-RU" sz="1200" b="1" dirty="0">
                        <a:latin typeface="+mn-lt"/>
                      </a:endParaRPr>
                    </a:p>
                  </a:txBody>
                  <a:tcPr marL="72000" marR="36000" marT="35988" marB="35988"/>
                </a:tc>
              </a:tr>
              <a:tr h="254860">
                <a:tc>
                  <a:txBody>
                    <a:bodyPr/>
                    <a:lstStyle/>
                    <a:p>
                      <a:pPr algn="r"/>
                      <a:r>
                        <a:rPr lang="ru-RU" sz="1200" b="0" dirty="0" smtClean="0">
                          <a:latin typeface="+mn-lt"/>
                        </a:rPr>
                        <a:t>2.2</a:t>
                      </a:r>
                      <a:endParaRPr lang="ru-RU" sz="1200" b="0" dirty="0">
                        <a:latin typeface="+mn-lt"/>
                      </a:endParaRP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Налоги в консолидированный бюджет области </a:t>
                      </a:r>
                      <a:endParaRPr kumimoji="0" lang="ru-RU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+mn-lt"/>
                        </a:rPr>
                        <a:t>Руб.</a:t>
                      </a: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algn="r"/>
                      <a:endParaRPr lang="ru-RU" sz="1200" b="1" dirty="0">
                        <a:latin typeface="+mn-lt"/>
                      </a:endParaRPr>
                    </a:p>
                  </a:txBody>
                  <a:tcPr marL="72000" marR="36000" marT="35988" marB="35988"/>
                </a:tc>
              </a:tr>
              <a:tr h="254860"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2.3</a:t>
                      </a:r>
                      <a:endParaRPr kumimoji="0"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Налог с 1 работника в консолидированный бюджет области </a:t>
                      </a: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+mn-lt"/>
                        </a:rPr>
                        <a:t>Млн. руб.</a:t>
                      </a:r>
                      <a:endParaRPr lang="ru-RU" sz="1200" b="0" dirty="0">
                        <a:latin typeface="+mn-lt"/>
                      </a:endParaRP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algn="r"/>
                      <a:endParaRPr lang="ru-RU" sz="1200" b="1" dirty="0">
                        <a:latin typeface="+mn-lt"/>
                      </a:endParaRPr>
                    </a:p>
                  </a:txBody>
                  <a:tcPr marL="72000" marR="36000" marT="35988" marB="35988"/>
                </a:tc>
              </a:tr>
              <a:tr h="254860"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2.4</a:t>
                      </a:r>
                      <a:endParaRPr kumimoji="0"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Срок окупаемости бюджетных инвестиций</a:t>
                      </a:r>
                      <a:endParaRPr kumimoji="0" lang="ru-RU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+mn-lt"/>
                        </a:rPr>
                        <a:t>Лет</a:t>
                      </a: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algn="r"/>
                      <a:endParaRPr lang="ru-RU" sz="1200" b="1" dirty="0">
                        <a:latin typeface="+mn-lt"/>
                      </a:endParaRPr>
                    </a:p>
                  </a:txBody>
                  <a:tcPr marL="72000" marR="36000" marT="35988" marB="35988"/>
                </a:tc>
              </a:tr>
              <a:tr h="254860"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2.5</a:t>
                      </a:r>
                      <a:endParaRPr kumimoji="0"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Снижение возможного ущерба</a:t>
                      </a:r>
                      <a:endParaRPr kumimoji="0" lang="ru-RU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+mn-lt"/>
                        </a:rPr>
                        <a:t>Млн. руб.</a:t>
                      </a:r>
                      <a:endParaRPr lang="ru-RU" sz="1200" b="0" dirty="0">
                        <a:latin typeface="+mn-lt"/>
                      </a:endParaRP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algn="r"/>
                      <a:endParaRPr lang="ru-RU" sz="1200" b="1" dirty="0">
                        <a:latin typeface="+mn-lt"/>
                      </a:endParaRPr>
                    </a:p>
                  </a:txBody>
                  <a:tcPr marL="72000" marR="36000" marT="35988" marB="35988"/>
                </a:tc>
              </a:tr>
              <a:tr h="254860"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2.6</a:t>
                      </a:r>
                      <a:endParaRPr kumimoji="0"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Экономия бюджетных средств</a:t>
                      </a:r>
                      <a:endParaRPr kumimoji="0" lang="ru-RU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+mn-lt"/>
                        </a:rPr>
                        <a:t>Млн. руб.</a:t>
                      </a:r>
                      <a:endParaRPr lang="ru-RU" sz="1200" b="0" dirty="0">
                        <a:latin typeface="+mn-lt"/>
                      </a:endParaRPr>
                    </a:p>
                  </a:txBody>
                  <a:tcPr marL="72000" marR="36000" marT="35988" marB="35988"/>
                </a:tc>
                <a:tc>
                  <a:txBody>
                    <a:bodyPr/>
                    <a:lstStyle/>
                    <a:p>
                      <a:pPr algn="r"/>
                      <a:endParaRPr lang="ru-RU" sz="1200" b="1" dirty="0">
                        <a:latin typeface="+mn-lt"/>
                      </a:endParaRPr>
                    </a:p>
                  </a:txBody>
                  <a:tcPr marL="72000" marR="36000" marT="35988" marB="35988"/>
                </a:tc>
              </a:tr>
              <a:tr h="254868">
                <a:tc>
                  <a:txBody>
                    <a:bodyPr/>
                    <a:lstStyle/>
                    <a:p>
                      <a:pPr algn="r"/>
                      <a:r>
                        <a:rPr lang="ru-RU" sz="1200" b="1" dirty="0" smtClean="0">
                          <a:latin typeface="+mn-lt"/>
                        </a:rPr>
                        <a:t>3</a:t>
                      </a:r>
                    </a:p>
                  </a:txBody>
                  <a:tcPr marL="72000" marR="36000" marT="35992" marB="35992"/>
                </a:tc>
                <a:tc gridSpan="3"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+mn-lt"/>
                        </a:rPr>
                        <a:t>Экономическая</a:t>
                      </a:r>
                      <a:r>
                        <a:rPr lang="ru-RU" sz="1200" b="1" baseline="0" dirty="0" smtClean="0">
                          <a:latin typeface="+mn-lt"/>
                        </a:rPr>
                        <a:t> эффективность</a:t>
                      </a:r>
                      <a:endParaRPr lang="ru-RU" sz="1200" b="1" dirty="0">
                        <a:latin typeface="+mn-lt"/>
                      </a:endParaRPr>
                    </a:p>
                  </a:txBody>
                  <a:tcPr marL="72000" marR="36000" marT="35992" marB="35992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>
                        <a:latin typeface="+mn-lt"/>
                      </a:endParaRPr>
                    </a:p>
                  </a:txBody>
                  <a:tcPr marL="72000" marR="36000" marT="36009" marB="36009"/>
                </a:tc>
                <a:tc hMerge="1">
                  <a:txBody>
                    <a:bodyPr/>
                    <a:lstStyle/>
                    <a:p>
                      <a:pPr algn="r"/>
                      <a:endParaRPr lang="ru-RU" sz="1600" b="1" dirty="0">
                        <a:latin typeface="+mn-lt"/>
                      </a:endParaRPr>
                    </a:p>
                  </a:txBody>
                  <a:tcPr marL="72000" marR="36000" marT="36009" marB="36009"/>
                </a:tc>
              </a:tr>
              <a:tr h="254868"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+mn-lt"/>
                        </a:rPr>
                        <a:t>3.1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marL="72000" marR="36000" marT="35992" marB="35992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</a:rPr>
                        <a:t>Годовой объем выручки *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marL="72000" marR="36000" marT="35992" marB="35992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+mn-lt"/>
                        </a:rPr>
                        <a:t>Млн. руб.</a:t>
                      </a:r>
                      <a:endParaRPr lang="ru-RU" sz="1200" b="0" dirty="0">
                        <a:latin typeface="+mn-lt"/>
                      </a:endParaRPr>
                    </a:p>
                  </a:txBody>
                  <a:tcPr marL="72000" marR="36000" marT="35992" marB="35992"/>
                </a:tc>
                <a:tc>
                  <a:txBody>
                    <a:bodyPr/>
                    <a:lstStyle/>
                    <a:p>
                      <a:pPr algn="r"/>
                      <a:endParaRPr lang="ru-RU" sz="1200" b="1" dirty="0">
                        <a:latin typeface="+mn-lt"/>
                      </a:endParaRPr>
                    </a:p>
                  </a:txBody>
                  <a:tcPr marL="72000" marR="36000" marT="35992" marB="35992"/>
                </a:tc>
              </a:tr>
              <a:tr h="254868"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+mn-lt"/>
                        </a:rPr>
                        <a:t>3.2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marL="72000" marR="36000" marT="35992" marB="35992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</a:rPr>
                        <a:t>Годовой объем прибыли*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marL="72000" marR="36000" marT="35992" marB="35992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+mn-lt"/>
                        </a:rPr>
                        <a:t>Млн. руб.</a:t>
                      </a:r>
                      <a:endParaRPr lang="ru-RU" sz="1200" b="0" dirty="0">
                        <a:latin typeface="+mn-lt"/>
                      </a:endParaRPr>
                    </a:p>
                  </a:txBody>
                  <a:tcPr marL="72000" marR="36000" marT="35992" marB="35992"/>
                </a:tc>
                <a:tc>
                  <a:txBody>
                    <a:bodyPr/>
                    <a:lstStyle/>
                    <a:p>
                      <a:pPr algn="r"/>
                      <a:endParaRPr lang="ru-RU" sz="1200" b="1" dirty="0">
                        <a:latin typeface="+mn-lt"/>
                      </a:endParaRPr>
                    </a:p>
                  </a:txBody>
                  <a:tcPr marL="72000" marR="36000" marT="35992" marB="35992"/>
                </a:tc>
              </a:tr>
              <a:tr h="254868"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+mn-lt"/>
                        </a:rPr>
                        <a:t>3.3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marL="72000" marR="36000" marT="35992" marB="35992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</a:rPr>
                        <a:t>Рентабельность*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marL="72000" marR="36000" marT="35992" marB="359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+mn-lt"/>
                        </a:rPr>
                        <a:t>%</a:t>
                      </a:r>
                      <a:endParaRPr lang="ru-RU" sz="1200" b="0" dirty="0">
                        <a:latin typeface="+mn-lt"/>
                      </a:endParaRPr>
                    </a:p>
                  </a:txBody>
                  <a:tcPr marL="72000" marR="36000" marT="35992" marB="35992"/>
                </a:tc>
                <a:tc>
                  <a:txBody>
                    <a:bodyPr/>
                    <a:lstStyle/>
                    <a:p>
                      <a:pPr algn="r"/>
                      <a:endParaRPr lang="ru-RU" sz="1200" b="1" dirty="0">
                        <a:latin typeface="+mn-lt"/>
                      </a:endParaRPr>
                    </a:p>
                  </a:txBody>
                  <a:tcPr marL="72000" marR="36000" marT="35992" marB="35992"/>
                </a:tc>
              </a:tr>
              <a:tr h="254868"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+mn-lt"/>
                        </a:rPr>
                        <a:t>3.4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marL="72000" marR="36000" marT="35992" marB="35992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</a:rPr>
                        <a:t>Срок окупаемости</a:t>
                      </a:r>
                      <a:r>
                        <a:rPr lang="ru-RU" sz="1200" baseline="0" dirty="0" smtClean="0">
                          <a:latin typeface="+mn-lt"/>
                        </a:rPr>
                        <a:t> проекта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marL="72000" marR="36000" marT="35992" marB="359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+mn-lt"/>
                        </a:rPr>
                        <a:t>Лет</a:t>
                      </a:r>
                      <a:endParaRPr lang="ru-RU" sz="1200" b="0" dirty="0">
                        <a:latin typeface="+mn-lt"/>
                      </a:endParaRPr>
                    </a:p>
                  </a:txBody>
                  <a:tcPr marL="72000" marR="36000" marT="35992" marB="35992"/>
                </a:tc>
                <a:tc>
                  <a:txBody>
                    <a:bodyPr/>
                    <a:lstStyle/>
                    <a:p>
                      <a:pPr algn="r"/>
                      <a:endParaRPr lang="ru-RU" sz="1200" b="1" dirty="0">
                        <a:latin typeface="+mn-lt"/>
                      </a:endParaRPr>
                    </a:p>
                  </a:txBody>
                  <a:tcPr marL="72000" marR="36000" marT="35992" marB="35992"/>
                </a:tc>
              </a:tr>
              <a:tr h="254896"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+mn-lt"/>
                        </a:rPr>
                        <a:t>3.5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marL="72000" marR="36000" marT="35992" marB="35992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</a:rPr>
                        <a:t>Объем</a:t>
                      </a:r>
                      <a:r>
                        <a:rPr lang="ru-RU" sz="1200" baseline="0" dirty="0" smtClean="0">
                          <a:latin typeface="+mn-lt"/>
                        </a:rPr>
                        <a:t> инвестиций в основной капитал в рамках проекта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marL="72000" marR="36000" marT="36006" marB="360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+mn-lt"/>
                        </a:rPr>
                        <a:t>Млн. руб.</a:t>
                      </a:r>
                      <a:endParaRPr lang="ru-RU" sz="1200" b="0" dirty="0">
                        <a:latin typeface="+mn-lt"/>
                      </a:endParaRPr>
                    </a:p>
                  </a:txBody>
                  <a:tcPr marL="72000" marR="36000" marT="36006" marB="36006"/>
                </a:tc>
                <a:tc>
                  <a:txBody>
                    <a:bodyPr/>
                    <a:lstStyle/>
                    <a:p>
                      <a:pPr algn="r"/>
                      <a:endParaRPr lang="ru-RU" sz="1200" b="1" dirty="0">
                        <a:latin typeface="+mn-lt"/>
                      </a:endParaRPr>
                    </a:p>
                  </a:txBody>
                  <a:tcPr marL="72000" marR="36000" marT="35992" marB="35992"/>
                </a:tc>
              </a:tr>
              <a:tr h="254896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charset="0"/>
                        </a:rPr>
                        <a:t>3.6</a:t>
                      </a:r>
                    </a:p>
                  </a:txBody>
                  <a:tcPr marL="72000" marR="36000" marT="35992" marB="3599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charset="0"/>
                        </a:rPr>
                        <a:t>Объем инвестиций, осваиваемых на территории области</a:t>
                      </a:r>
                      <a:endParaRPr kumimoji="0"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72000" marR="36000" marT="36006" marB="360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+mn-lt"/>
                        </a:rPr>
                        <a:t>Млн. руб.</a:t>
                      </a:r>
                      <a:endParaRPr lang="ru-RU" sz="1200" b="0" dirty="0">
                        <a:latin typeface="+mn-lt"/>
                      </a:endParaRPr>
                    </a:p>
                  </a:txBody>
                  <a:tcPr marL="72000" marR="36000" marT="36006" marB="36006"/>
                </a:tc>
                <a:tc>
                  <a:txBody>
                    <a:bodyPr/>
                    <a:lstStyle/>
                    <a:p>
                      <a:pPr algn="r"/>
                      <a:endParaRPr lang="ru-RU" sz="1200" b="1" dirty="0">
                        <a:latin typeface="+mn-lt"/>
                      </a:endParaRPr>
                    </a:p>
                  </a:txBody>
                  <a:tcPr marL="72000" marR="36000" marT="35992" marB="35992"/>
                </a:tc>
              </a:tr>
              <a:tr h="254868"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charset="0"/>
                        </a:rPr>
                        <a:t>3.7</a:t>
                      </a:r>
                      <a:endParaRPr kumimoji="0" lang="ru-RU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72000" marR="36000" marT="35992" marB="35992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charset="0"/>
                        </a:rPr>
                        <a:t>Иные показатели</a:t>
                      </a:r>
                      <a:endParaRPr kumimoji="0" lang="ru-RU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72000" marR="36000" marT="35992" marB="35992"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72000" marR="36000" marT="35992" marB="35992"/>
                </a:tc>
                <a:tc>
                  <a:txBody>
                    <a:bodyPr/>
                    <a:lstStyle/>
                    <a:p>
                      <a:pPr algn="r"/>
                      <a:endParaRPr lang="ru-RU" sz="1200" b="1" dirty="0">
                        <a:latin typeface="+mn-lt"/>
                      </a:endParaRPr>
                    </a:p>
                  </a:txBody>
                  <a:tcPr marL="72000" marR="36000" marT="35992" marB="35992"/>
                </a:tc>
              </a:tr>
            </a:tbl>
          </a:graphicData>
        </a:graphic>
      </p:graphicFrame>
      <p:sp>
        <p:nvSpPr>
          <p:cNvPr id="6" name="Прямоугольник 6"/>
          <p:cNvSpPr>
            <a:spLocks noChangeArrowheads="1"/>
          </p:cNvSpPr>
          <p:nvPr/>
        </p:nvSpPr>
        <p:spPr bwMode="auto">
          <a:xfrm>
            <a:off x="179388" y="6626225"/>
            <a:ext cx="6121400" cy="2762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/>
          <a:p>
            <a:pPr>
              <a:defRPr/>
            </a:pPr>
            <a:r>
              <a:rPr lang="ru-RU" sz="1200" dirty="0">
                <a:latin typeface="+mn-lt"/>
                <a:cs typeface="+mn-cs"/>
              </a:rPr>
              <a:t>* - после выхода хозяйствующего субъекта на проектную мощность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427038"/>
            <a:ext cx="8686800" cy="841375"/>
          </a:xfrm>
        </p:spPr>
        <p:txBody>
          <a:bodyPr/>
          <a:lstStyle/>
          <a:p>
            <a:pPr>
              <a:defRPr/>
            </a:pPr>
            <a:r>
              <a:rPr lang="ru-RU" sz="3000" dirty="0" smtClean="0"/>
              <a:t>Команда проекта</a:t>
            </a:r>
            <a:endParaRPr lang="ru-RU" sz="3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72500" y="6429375"/>
            <a:ext cx="419100" cy="2921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txBody>
          <a:bodyPr/>
          <a:lstStyle/>
          <a:p>
            <a:pPr>
              <a:defRPr/>
            </a:pPr>
            <a:fld id="{89E8647C-B5E0-462F-8FBB-BA505204D133}" type="slidenum">
              <a:rPr lang="ru-RU" b="1" smtClean="0">
                <a:solidFill>
                  <a:schemeClr val="bg1"/>
                </a:solidFill>
              </a:rPr>
              <a:pPr>
                <a:defRPr/>
              </a:pPr>
              <a:t>16</a:t>
            </a:fld>
            <a:endParaRPr lang="ru-RU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Group 135"/>
          <p:cNvGraphicFramePr>
            <a:graphicFrameLocks noGrp="1"/>
          </p:cNvGraphicFramePr>
          <p:nvPr/>
        </p:nvGraphicFramePr>
        <p:xfrm>
          <a:off x="179388" y="2060575"/>
          <a:ext cx="8713786" cy="4305987"/>
        </p:xfrm>
        <a:graphic>
          <a:graphicData uri="http://schemas.openxmlformats.org/drawingml/2006/table">
            <a:tbl>
              <a:tblPr/>
              <a:tblGrid>
                <a:gridCol w="392084"/>
                <a:gridCol w="2607740"/>
                <a:gridCol w="2892986"/>
                <a:gridCol w="2820976"/>
              </a:tblGrid>
              <a:tr h="8422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+mn-lt"/>
                          <a:cs typeface="Arial" charset="0"/>
                        </a:rPr>
                        <a:t>№</a:t>
                      </a:r>
                    </a:p>
                  </a:txBody>
                  <a:tcPr marL="91442" marR="91442" marT="45745" marB="457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+mn-lt"/>
                          <a:cs typeface="Arial" charset="0"/>
                        </a:rPr>
                        <a:t>ФИО</a:t>
                      </a:r>
                    </a:p>
                  </a:txBody>
                  <a:tcPr marL="91442" marR="91442" marT="45745" marB="457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+mn-lt"/>
                          <a:cs typeface="Arial" charset="0"/>
                        </a:rPr>
                        <a:t>Должность  и основное место работы</a:t>
                      </a:r>
                    </a:p>
                  </a:txBody>
                  <a:tcPr marL="91442" marR="91442" marT="45745" marB="457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+mn-lt"/>
                          <a:cs typeface="Arial" charset="0"/>
                        </a:rPr>
                        <a:t>Выполняемые в проекте работы</a:t>
                      </a:r>
                    </a:p>
                  </a:txBody>
                  <a:tcPr marL="91442" marR="91442" marT="45745" marB="457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19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+mn-lt"/>
                          <a:cs typeface="Arial" charset="0"/>
                        </a:rPr>
                        <a:t>1.</a:t>
                      </a:r>
                    </a:p>
                  </a:txBody>
                  <a:tcPr marL="91442" marR="91442" marT="45745" marB="457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+mn-lt"/>
                          <a:cs typeface="Arial" charset="0"/>
                        </a:rPr>
                        <a:t>Рыка Татьяна Ивановна</a:t>
                      </a:r>
                    </a:p>
                  </a:txBody>
                  <a:tcPr marL="91442" marR="91442" marT="45745" marB="457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Заместитель главы администрации </a:t>
                      </a:r>
                      <a:r>
                        <a:rPr lang="ru-RU" sz="1400" dirty="0" err="1" smtClean="0"/>
                        <a:t>Чернянского</a:t>
                      </a:r>
                      <a:r>
                        <a:rPr lang="ru-RU" sz="1400" dirty="0" smtClean="0"/>
                        <a:t> муниципального района по социальным вопросам</a:t>
                      </a:r>
                      <a:endParaRPr lang="ru-RU" sz="1400" dirty="0"/>
                    </a:p>
                  </a:txBody>
                  <a:tcPr marL="91442" marR="91442" marT="45745" marB="457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Куратор проекта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1442" marR="91442" marT="45745" marB="457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6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+mn-lt"/>
                          <a:cs typeface="Arial" charset="0"/>
                        </a:rPr>
                        <a:t>2.</a:t>
                      </a:r>
                    </a:p>
                  </a:txBody>
                  <a:tcPr marL="91442" marR="91442" marT="45745" marB="457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+mn-lt"/>
                          <a:cs typeface="Arial" charset="0"/>
                        </a:rPr>
                        <a:t>Дереча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+mn-lt"/>
                          <a:cs typeface="Arial" charset="0"/>
                        </a:rPr>
                        <a:t>Наталия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+mn-lt"/>
                          <a:cs typeface="Arial" charset="0"/>
                        </a:rPr>
                        <a:t>Евгеньевна</a:t>
                      </a:r>
                    </a:p>
                  </a:txBody>
                  <a:tcPr marL="91442" marR="91442" marT="45745" marB="457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Начальник управления образования администрации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Чернянского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района</a:t>
                      </a:r>
                    </a:p>
                  </a:txBody>
                  <a:tcPr marL="91442" marR="91442" marT="45745" marB="457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Руководитель проекта, ответственный за </a:t>
                      </a: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утверждение перечня представителей ОУ для участия в демонстрации лучшего опыта по внедрению классического делового стиля одежды  на районном празднике, посвященном Дню Учителя  в октябре 2017 года,</a:t>
                      </a:r>
                      <a:endParaRPr kumimoji="0" lang="ru-RU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  <a:p>
                      <a:pPr marL="0" marR="0" lvl="1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за награждение дипломами управления образования </a:t>
                      </a:r>
                      <a:r>
                        <a:rPr kumimoji="0" lang="ru-RU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Чернянского</a:t>
                      </a: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 района  </a:t>
                      </a:r>
                      <a:endParaRPr kumimoji="0" lang="ru-RU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91442" marR="91442" marT="45745" marB="457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8698" name="Picture 179" descr="http://treningminsk.by/wp-content/uploads/2013/02/2136954043_b670879bac_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4150" y="0"/>
            <a:ext cx="4970463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427038"/>
            <a:ext cx="8686800" cy="841375"/>
          </a:xfrm>
        </p:spPr>
        <p:txBody>
          <a:bodyPr/>
          <a:lstStyle/>
          <a:p>
            <a:pPr>
              <a:defRPr/>
            </a:pPr>
            <a:r>
              <a:rPr lang="ru-RU" sz="3000" dirty="0" smtClean="0"/>
              <a:t>Команда проекта</a:t>
            </a:r>
            <a:endParaRPr lang="ru-RU" sz="3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72500" y="6429375"/>
            <a:ext cx="419100" cy="2921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txBody>
          <a:bodyPr/>
          <a:lstStyle/>
          <a:p>
            <a:pPr>
              <a:defRPr/>
            </a:pPr>
            <a:fld id="{D746AC06-3FEC-43D6-A01A-D38E89C7F7D9}" type="slidenum">
              <a:rPr lang="ru-RU" b="1" smtClean="0">
                <a:solidFill>
                  <a:schemeClr val="bg1"/>
                </a:solidFill>
              </a:rPr>
              <a:pPr>
                <a:defRPr/>
              </a:pPr>
              <a:t>17</a:t>
            </a:fld>
            <a:endParaRPr lang="ru-RU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Group 135"/>
          <p:cNvGraphicFramePr>
            <a:graphicFrameLocks noGrp="1"/>
          </p:cNvGraphicFramePr>
          <p:nvPr/>
        </p:nvGraphicFramePr>
        <p:xfrm>
          <a:off x="285750" y="1928813"/>
          <a:ext cx="8713786" cy="4737830"/>
        </p:xfrm>
        <a:graphic>
          <a:graphicData uri="http://schemas.openxmlformats.org/drawingml/2006/table">
            <a:tbl>
              <a:tblPr/>
              <a:tblGrid>
                <a:gridCol w="357160"/>
                <a:gridCol w="2642664"/>
                <a:gridCol w="2856981"/>
                <a:gridCol w="2856981"/>
              </a:tblGrid>
              <a:tr h="7143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+mn-lt"/>
                          <a:cs typeface="Arial" charset="0"/>
                        </a:rPr>
                        <a:t>№</a:t>
                      </a:r>
                    </a:p>
                  </a:txBody>
                  <a:tcPr marL="91442" marR="91442" marT="45745" marB="457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+mn-lt"/>
                          <a:cs typeface="Arial" charset="0"/>
                        </a:rPr>
                        <a:t>ФИО</a:t>
                      </a:r>
                    </a:p>
                  </a:txBody>
                  <a:tcPr marL="91442" marR="91442" marT="45745" marB="457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+mn-lt"/>
                          <a:cs typeface="Arial" charset="0"/>
                        </a:rPr>
                        <a:t>Должность  и основное место работы</a:t>
                      </a:r>
                    </a:p>
                  </a:txBody>
                  <a:tcPr marL="91442" marR="91442" marT="45745" marB="457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+mn-lt"/>
                          <a:cs typeface="Arial" charset="0"/>
                        </a:rPr>
                        <a:t>Выполняемые в проекте работы</a:t>
                      </a:r>
                    </a:p>
                  </a:txBody>
                  <a:tcPr marL="91442" marR="91442" marT="45745" marB="457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+mn-lt"/>
                          <a:cs typeface="Arial" charset="0"/>
                        </a:rPr>
                        <a:t>3</a:t>
                      </a:r>
                    </a:p>
                  </a:txBody>
                  <a:tcPr marL="91442" marR="91442" marT="45740" marB="457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+mn-lt"/>
                          <a:cs typeface="Arial" charset="0"/>
                        </a:rPr>
                        <a:t>Швец Татьяна Ивановна</a:t>
                      </a:r>
                    </a:p>
                  </a:txBody>
                  <a:tcPr marL="91442" marR="91442" marT="45740" marB="457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Председатель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Чернянской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районной организации Профсоюза работников народного образования и науки РФ</a:t>
                      </a:r>
                    </a:p>
                  </a:txBody>
                  <a:tcPr marL="91442" marR="91442" marT="45740" marB="457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Ответственная за блок «Организационный этап»,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за подготовку презентации лучшего опыта по внедрению классического делового стиля одежды педагогических работников на районном празднике, посвящённом Дню Учителя,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за награждение дипломами </a:t>
                      </a:r>
                      <a:r>
                        <a:rPr kumimoji="0" lang="ru-RU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Чернянской</a:t>
                      </a: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 районной организацией Профсоюза работников образования</a:t>
                      </a:r>
                    </a:p>
                  </a:txBody>
                  <a:tcPr marL="91442" marR="91442" marT="45740" marB="457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6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+mn-lt"/>
                          <a:cs typeface="Arial" charset="0"/>
                        </a:rPr>
                        <a:t>4.</a:t>
                      </a:r>
                    </a:p>
                  </a:txBody>
                  <a:tcPr marL="91442" marR="91442" marT="45745" marB="457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err="1" smtClean="0"/>
                        <a:t>Масалова</a:t>
                      </a:r>
                      <a:r>
                        <a:rPr lang="ru-RU" sz="1400" b="1" dirty="0" smtClean="0"/>
                        <a:t>  Анастасия Ивановна</a:t>
                      </a:r>
                    </a:p>
                  </a:txBody>
                  <a:tcPr marL="91442" marR="91442" marT="45745" marB="457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Администрация </a:t>
                      </a:r>
                      <a:r>
                        <a:rPr lang="ru-RU" sz="1400" dirty="0" err="1" smtClean="0"/>
                        <a:t>Чернянского</a:t>
                      </a:r>
                      <a:r>
                        <a:rPr lang="ru-RU" sz="1400" dirty="0" smtClean="0"/>
                        <a:t> района,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+mn-lt"/>
                          <a:cs typeface="Arial" charset="0"/>
                        </a:rPr>
                        <a:t>консультант проектно-аналитического отдела – проектного офиса администрации района</a:t>
                      </a:r>
                      <a:endParaRPr lang="ru-RU" sz="1400" dirty="0" smtClean="0"/>
                    </a:p>
                  </a:txBody>
                  <a:tcPr marL="91442" marR="91442" marT="45745" marB="457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Оператор мониторинга проекта </a:t>
                      </a:r>
                    </a:p>
                  </a:txBody>
                  <a:tcPr marL="91442" marR="91442" marT="45745" marB="4574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9722" name="Picture 179" descr="http://treningminsk.by/wp-content/uploads/2013/02/2136954043_b670879bac_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4150" y="0"/>
            <a:ext cx="4970463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427038"/>
            <a:ext cx="8686800" cy="841375"/>
          </a:xfrm>
        </p:spPr>
        <p:txBody>
          <a:bodyPr/>
          <a:lstStyle/>
          <a:p>
            <a:pPr>
              <a:defRPr/>
            </a:pPr>
            <a:r>
              <a:rPr lang="ru-RU" sz="3000" dirty="0" smtClean="0"/>
              <a:t>Команда проекта</a:t>
            </a:r>
            <a:endParaRPr lang="ru-RU" sz="3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72500" y="6429375"/>
            <a:ext cx="419100" cy="2921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txBody>
          <a:bodyPr/>
          <a:lstStyle/>
          <a:p>
            <a:pPr>
              <a:defRPr/>
            </a:pPr>
            <a:fld id="{A78C2EC5-B47A-4D95-A482-28C1F50047B7}" type="slidenum">
              <a:rPr lang="ru-RU" b="1" smtClean="0">
                <a:solidFill>
                  <a:schemeClr val="bg1"/>
                </a:solidFill>
              </a:rPr>
              <a:pPr>
                <a:defRPr/>
              </a:pPr>
              <a:t>18</a:t>
            </a:fld>
            <a:endParaRPr lang="ru-RU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Group 135"/>
          <p:cNvGraphicFramePr>
            <a:graphicFrameLocks noGrp="1"/>
          </p:cNvGraphicFramePr>
          <p:nvPr/>
        </p:nvGraphicFramePr>
        <p:xfrm>
          <a:off x="0" y="725488"/>
          <a:ext cx="8713788" cy="5916366"/>
        </p:xfrm>
        <a:graphic>
          <a:graphicData uri="http://schemas.openxmlformats.org/drawingml/2006/table">
            <a:tbl>
              <a:tblPr/>
              <a:tblGrid>
                <a:gridCol w="500035"/>
                <a:gridCol w="2500340"/>
                <a:gridCol w="2855913"/>
                <a:gridCol w="2857500"/>
              </a:tblGrid>
              <a:tr h="10715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№</a:t>
                      </a:r>
                    </a:p>
                  </a:txBody>
                  <a:tcPr marL="91442" marR="91442" marT="45740" marB="457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ФИО</a:t>
                      </a:r>
                    </a:p>
                  </a:txBody>
                  <a:tcPr marL="91442" marR="91442" marT="45740" marB="457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Должность  и основное место работы</a:t>
                      </a:r>
                    </a:p>
                  </a:txBody>
                  <a:tcPr marL="91442" marR="91442" marT="45740" marB="457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Выполняемые в проекте работы</a:t>
                      </a:r>
                    </a:p>
                  </a:txBody>
                  <a:tcPr marL="91442" marR="91442" marT="45740" marB="457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43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Беланова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Инна Александровна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Консультант  отдела общего, дошкольного и дополнительного образования  управления образования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Ответственная за проведение просветительского семинара «Внедрение единого классического делового стиля одежды педагогов в общеобразовательных учреждениях Белгородской области»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7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6.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Бубличенко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Галина Николаевна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Методист организационно-методического информационного центра управления образования администрации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Чернянского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района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Администратор проекта, ответственный за блок «Информационно-просветительский этап»,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подготовку отчета по внедрению  в общеобразовательных учреждениях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Чернянского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района единого классического  делового стиля одежды для педагогических работников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0746" name="Picture 179" descr="http://treningminsk.by/wp-content/uploads/2013/02/2136954043_b670879bac_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7625" y="0"/>
            <a:ext cx="4645025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427038"/>
            <a:ext cx="8686800" cy="841375"/>
          </a:xfrm>
        </p:spPr>
        <p:txBody>
          <a:bodyPr/>
          <a:lstStyle/>
          <a:p>
            <a:pPr>
              <a:defRPr/>
            </a:pPr>
            <a:r>
              <a:rPr lang="ru-RU" sz="3000" dirty="0" smtClean="0"/>
              <a:t>Команда проекта</a:t>
            </a:r>
            <a:endParaRPr lang="ru-RU" sz="3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72500" y="6429375"/>
            <a:ext cx="419100" cy="2921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txBody>
          <a:bodyPr/>
          <a:lstStyle/>
          <a:p>
            <a:pPr>
              <a:defRPr/>
            </a:pPr>
            <a:fld id="{793B92D8-25A1-4D02-A96F-2528C9FB59C4}" type="slidenum">
              <a:rPr lang="ru-RU" b="1" smtClean="0">
                <a:solidFill>
                  <a:schemeClr val="bg1"/>
                </a:solidFill>
              </a:rPr>
              <a:pPr>
                <a:defRPr/>
              </a:pPr>
              <a:t>19</a:t>
            </a:fld>
            <a:endParaRPr lang="ru-RU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Group 135"/>
          <p:cNvGraphicFramePr>
            <a:graphicFrameLocks noGrp="1"/>
          </p:cNvGraphicFramePr>
          <p:nvPr/>
        </p:nvGraphicFramePr>
        <p:xfrm>
          <a:off x="285750" y="2000250"/>
          <a:ext cx="8570945" cy="4115054"/>
        </p:xfrm>
        <a:graphic>
          <a:graphicData uri="http://schemas.openxmlformats.org/drawingml/2006/table">
            <a:tbl>
              <a:tblPr/>
              <a:tblGrid>
                <a:gridCol w="421625"/>
                <a:gridCol w="2529024"/>
                <a:gridCol w="2810148"/>
                <a:gridCol w="2810148"/>
              </a:tblGrid>
              <a:tr h="5182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+mn-lt"/>
                          <a:cs typeface="Arial" charset="0"/>
                        </a:rPr>
                        <a:t>№</a:t>
                      </a:r>
                    </a:p>
                  </a:txBody>
                  <a:tcPr marL="91442" marR="91442" marT="45740" marB="457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+mn-lt"/>
                          <a:cs typeface="Arial" charset="0"/>
                        </a:rPr>
                        <a:t>ФИО</a:t>
                      </a:r>
                    </a:p>
                  </a:txBody>
                  <a:tcPr marL="91442" marR="91442" marT="45740" marB="457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+mn-lt"/>
                          <a:cs typeface="Arial" charset="0"/>
                        </a:rPr>
                        <a:t>Должность  и основное место работы</a:t>
                      </a:r>
                    </a:p>
                  </a:txBody>
                  <a:tcPr marL="91442" marR="91442" marT="45740" marB="457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+mn-lt"/>
                          <a:cs typeface="Arial" charset="0"/>
                        </a:rPr>
                        <a:t>Выполняемые в проекте работы</a:t>
                      </a:r>
                    </a:p>
                  </a:txBody>
                  <a:tcPr marL="91442" marR="91442" marT="45740" marB="457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84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7</a:t>
                      </a:r>
                    </a:p>
                  </a:txBody>
                  <a:tcPr marL="91442" marR="91442" marT="45740" marB="457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Проскурина Юлия Викторовна</a:t>
                      </a:r>
                    </a:p>
                  </a:txBody>
                  <a:tcPr marL="91442" marR="91442" marT="45740" marB="457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Консультант  отдела общего, дошкольного и дополнительного образования  управления образования</a:t>
                      </a:r>
                    </a:p>
                  </a:txBody>
                  <a:tcPr marL="91442" marR="91442" marT="45740" marB="457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Ответственная за размещение информации о реализации проекта на сайте УО ,</a:t>
                      </a:r>
                    </a:p>
                    <a:p>
                      <a:pPr marL="0" marR="0" lvl="1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за подготовку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фотоотчета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 «Классический деловой стиль одежды педагогов общеобразовательных учреждений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Чернянского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 района»</a:t>
                      </a:r>
                    </a:p>
                  </a:txBody>
                  <a:tcPr marL="91442" marR="91442" marT="45740" marB="457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84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+mn-lt"/>
                          <a:cs typeface="Arial" charset="0"/>
                        </a:rPr>
                        <a:t>8</a:t>
                      </a:r>
                    </a:p>
                  </a:txBody>
                  <a:tcPr marL="91442" marR="91442" marT="45740" marB="457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+mn-lt"/>
                          <a:cs typeface="Arial" charset="0"/>
                        </a:rPr>
                        <a:t>Добролюбова Анжела  Владимировна</a:t>
                      </a:r>
                    </a:p>
                  </a:txBody>
                  <a:tcPr marL="91442" marR="91442" marT="45740" marB="457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Педагог дополнительного образования МБОУ ДО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ДПиШ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  <a:p>
                      <a:pPr marL="0" marR="0" lvl="1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1442" marR="91442" marT="45740" marB="457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Ответственная за проведение просветительского семинара «Внедрение единого классического делового стиля одежды педагогов в общеобразовательных учреждениях Белгородской области», </a:t>
                      </a:r>
                    </a:p>
                  </a:txBody>
                  <a:tcPr marL="91442" marR="91442" marT="45740" marB="457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1770" name="Picture 179" descr="http://treningminsk.by/wp-content/uploads/2013/02/2136954043_b670879bac_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4763" y="260350"/>
            <a:ext cx="4645025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>
              <a:defRPr/>
            </a:pPr>
            <a:r>
              <a:rPr lang="ru-RU" sz="3000" cap="none" smtClean="0"/>
              <a:t>ВВЕДЕНИЕ В ПРЕДМЕТНУЮ ОБЛАСТЬ</a:t>
            </a:r>
            <a:br>
              <a:rPr lang="ru-RU" sz="3000" cap="none" smtClean="0"/>
            </a:br>
            <a:r>
              <a:rPr lang="ru-RU" sz="3000" cap="none" smtClean="0"/>
              <a:t>(ОПИСАНИЕ СИТУАЦИИ «КАК ЕСТЬ»)</a:t>
            </a:r>
            <a:br>
              <a:rPr lang="ru-RU" sz="3000" cap="none" smtClean="0"/>
            </a:br>
            <a:endParaRPr lang="ru-RU" sz="3000" cap="none" smtClean="0"/>
          </a:p>
        </p:txBody>
      </p:sp>
      <p:sp>
        <p:nvSpPr>
          <p:cNvPr id="44036" name="AutoShape 4"/>
          <p:cNvSpPr>
            <a:spLocks noGrp="1" noChangeAspect="1" noChangeArrowheads="1"/>
          </p:cNvSpPr>
          <p:nvPr>
            <p:ph type="body" idx="4294967295"/>
          </p:nvPr>
        </p:nvSpPr>
        <p:spPr>
          <a:xfrm>
            <a:off x="1908175" y="1268413"/>
            <a:ext cx="6192838" cy="2016125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ru-RU" sz="15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   </a:t>
            </a:r>
            <a:r>
              <a:rPr lang="ru-RU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На сегодняшний день  только в трех  (14 %) общеобразовательных учреждениях  </a:t>
            </a:r>
            <a:r>
              <a:rPr lang="ru-RU" sz="1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Чернянского</a:t>
            </a:r>
            <a:r>
              <a:rPr lang="ru-RU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района внедрен классический стиль одежды.</a:t>
            </a:r>
          </a:p>
          <a:p>
            <a:pPr algn="ctr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ru-RU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Педагог – это пример для ребёнка,  и он должен создать условия для более</a:t>
            </a:r>
          </a:p>
          <a:p>
            <a:pPr algn="ctr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ru-RU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продуктивного восприятия обучающимися учебного материала!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  <a:defRPr/>
            </a:pPr>
            <a:endParaRPr lang="ru-RU" sz="1500" dirty="0" smtClean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  <a:defRPr/>
            </a:pPr>
            <a:endParaRPr lang="ru-RU" sz="15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ru-RU" sz="1500" dirty="0" smtClean="0"/>
          </a:p>
        </p:txBody>
      </p:sp>
      <p:sp>
        <p:nvSpPr>
          <p:cNvPr id="4" name="Номер слайда 3"/>
          <p:cNvSpPr txBox="1">
            <a:spLocks noGrp="1"/>
          </p:cNvSpPr>
          <p:nvPr/>
        </p:nvSpPr>
        <p:spPr>
          <a:xfrm>
            <a:off x="8675688" y="6453188"/>
            <a:ext cx="347662" cy="28575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txBody>
          <a:bodyPr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688C134-4033-465A-A3C6-5136C4F5AA76}" type="slidenum">
              <a:rPr lang="ru-RU" sz="1400" b="1">
                <a:solidFill>
                  <a:schemeClr val="bg1"/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ru-RU" sz="1400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pic>
        <p:nvPicPr>
          <p:cNvPr id="14341" name="Picture 2" descr="F:\DSC_154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3141663"/>
            <a:ext cx="4319588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7" descr="http://admchern.ru/uploads/image/Stroiteli1008/sh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825" y="3789363"/>
            <a:ext cx="3763963" cy="2478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type="body" idx="1"/>
          </p:nvPr>
        </p:nvSpPr>
        <p:spPr>
          <a:xfrm>
            <a:off x="468313" y="3860800"/>
            <a:ext cx="8358187" cy="2143125"/>
          </a:xfrm>
        </p:spPr>
        <p:txBody>
          <a:bodyPr>
            <a:normAutofit fontScale="47500" lnSpcReduction="20000"/>
          </a:bodyPr>
          <a:lstStyle/>
          <a:p>
            <a:pPr marL="137160" algn="ctr">
              <a:defRPr/>
            </a:pPr>
            <a:r>
              <a:rPr lang="ru-RU" sz="2900" b="1" dirty="0" smtClean="0"/>
              <a:t>Руководитель проекта</a:t>
            </a:r>
          </a:p>
          <a:p>
            <a:pPr marL="137160" algn="ctr">
              <a:defRPr/>
            </a:pPr>
            <a:r>
              <a:rPr lang="ru-RU" sz="3800" b="1" dirty="0" err="1" smtClean="0"/>
              <a:t>Н.Е.Дереча</a:t>
            </a:r>
            <a:endParaRPr lang="ru-RU" sz="3800" b="1" dirty="0" smtClean="0"/>
          </a:p>
          <a:p>
            <a:pPr marL="137160" algn="ctr">
              <a:defRPr/>
            </a:pPr>
            <a:r>
              <a:rPr lang="ru-RU" sz="2900" dirty="0" smtClean="0"/>
              <a:t>Тел: 5-53-58</a:t>
            </a:r>
          </a:p>
          <a:p>
            <a:pPr marL="137160" algn="ctr">
              <a:defRPr/>
            </a:pPr>
            <a:r>
              <a:rPr lang="en-US" sz="2900" dirty="0" smtClean="0"/>
              <a:t>E-mail</a:t>
            </a:r>
            <a:r>
              <a:rPr lang="ru-RU" sz="2900" dirty="0" smtClean="0"/>
              <a:t>:</a:t>
            </a:r>
            <a:r>
              <a:rPr lang="en-US" sz="2900" dirty="0" smtClean="0"/>
              <a:t> adm_oobr@mail.ru</a:t>
            </a:r>
            <a:endParaRPr lang="ru-RU" sz="2900" dirty="0" smtClean="0"/>
          </a:p>
          <a:p>
            <a:pPr marL="137160" algn="ctr">
              <a:defRPr/>
            </a:pPr>
            <a:r>
              <a:rPr lang="ru-RU" sz="2900" b="1" dirty="0" smtClean="0"/>
              <a:t>Администратор проекта:</a:t>
            </a:r>
          </a:p>
          <a:p>
            <a:pPr marL="137160" algn="ctr">
              <a:defRPr/>
            </a:pPr>
            <a:r>
              <a:rPr lang="ru-RU" sz="3800" b="1" dirty="0" smtClean="0"/>
              <a:t>Г.Н. </a:t>
            </a:r>
            <a:r>
              <a:rPr lang="ru-RU" sz="3800" b="1" dirty="0" err="1" smtClean="0"/>
              <a:t>Бубличенко</a:t>
            </a:r>
            <a:r>
              <a:rPr lang="ru-RU" sz="3800" b="1" dirty="0" smtClean="0"/>
              <a:t> </a:t>
            </a:r>
          </a:p>
          <a:p>
            <a:pPr marL="137160" algn="ctr">
              <a:defRPr/>
            </a:pPr>
            <a:r>
              <a:rPr lang="ru-RU" sz="2900" dirty="0" smtClean="0"/>
              <a:t>Тел.: 5-63-48</a:t>
            </a:r>
          </a:p>
          <a:p>
            <a:pPr marL="137160" algn="ctr">
              <a:defRPr/>
            </a:pPr>
            <a:r>
              <a:rPr lang="en-US" sz="2900" dirty="0" smtClean="0"/>
              <a:t>E-mail</a:t>
            </a:r>
            <a:r>
              <a:rPr lang="ru-RU" sz="2900" dirty="0" smtClean="0"/>
              <a:t>: </a:t>
            </a:r>
            <a:r>
              <a:rPr lang="en-US" sz="2900" dirty="0" smtClean="0"/>
              <a:t>rmkchernianka@mail.ru</a:t>
            </a:r>
            <a:endParaRPr lang="ru-RU" sz="3400" dirty="0" smtClean="0"/>
          </a:p>
          <a:p>
            <a:pPr marL="137160" algn="ctr">
              <a:defRPr/>
            </a:pPr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924175"/>
            <a:ext cx="8686800" cy="1185863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dirty="0"/>
              <a:t>Контактные </a:t>
            </a:r>
            <a:r>
              <a:rPr lang="en-US" dirty="0" smtClean="0"/>
              <a:t>  </a:t>
            </a:r>
            <a:r>
              <a:rPr lang="ru-RU" dirty="0" smtClean="0"/>
              <a:t>данные</a:t>
            </a:r>
            <a:r>
              <a:rPr lang="ru-RU" dirty="0"/>
              <a:t>: </a:t>
            </a:r>
            <a:br>
              <a:rPr lang="ru-RU" dirty="0"/>
            </a:br>
            <a:endParaRPr lang="ru-RU" b="1" dirty="0"/>
          </a:p>
        </p:txBody>
      </p:sp>
      <p:sp>
        <p:nvSpPr>
          <p:cNvPr id="32772" name="Rectangle 7"/>
          <p:cNvSpPr>
            <a:spLocks noChangeArrowheads="1"/>
          </p:cNvSpPr>
          <p:nvPr/>
        </p:nvSpPr>
        <p:spPr bwMode="auto">
          <a:xfrm>
            <a:off x="1508125" y="3390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pic>
        <p:nvPicPr>
          <p:cNvPr id="32773" name="Picture 7" descr="http://autozam.ru/wp-content/uploads/2015/09/dogovo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692150"/>
            <a:ext cx="4464050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04813"/>
            <a:ext cx="8686800" cy="8382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3000" dirty="0" smtClean="0"/>
              <a:t>Введение в предметную область</a:t>
            </a:r>
            <a:br>
              <a:rPr lang="ru-RU" sz="3000" dirty="0" smtClean="0"/>
            </a:br>
            <a:r>
              <a:rPr lang="ru-RU" sz="3000" dirty="0" smtClean="0"/>
              <a:t>(описание ситуации «как есть»)</a:t>
            </a:r>
            <a:br>
              <a:rPr lang="ru-RU" sz="3000" dirty="0" smtClean="0"/>
            </a:br>
            <a:endParaRPr lang="ru-RU" sz="3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75688" y="6453188"/>
            <a:ext cx="347662" cy="28575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txBody>
          <a:bodyPr/>
          <a:lstStyle/>
          <a:p>
            <a:pPr>
              <a:defRPr/>
            </a:pPr>
            <a:fld id="{EFF4D30D-D573-4CFA-9F8F-14B0DB3E5D10}" type="slidenum">
              <a:rPr lang="ru-RU" b="1" smtClean="0">
                <a:solidFill>
                  <a:schemeClr val="bg1"/>
                </a:solidFill>
              </a:rPr>
              <a:pPr>
                <a:defRPr/>
              </a:pPr>
              <a:t>3</a:t>
            </a:fld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63938" y="3573463"/>
            <a:ext cx="5113337" cy="39322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  <a:defRPr/>
            </a:pPr>
            <a:r>
              <a:rPr lang="ru-RU" sz="16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  <a:r>
              <a:rPr lang="ru-RU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Исследования, которые в разное время провели швейцарский психолог М. </a:t>
            </a:r>
            <a:r>
              <a:rPr lang="ru-RU" sz="16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Люшер</a:t>
            </a:r>
            <a:r>
              <a:rPr lang="ru-RU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отечественные учёные – С.В. </a:t>
            </a:r>
            <a:r>
              <a:rPr lang="ru-RU" sz="16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Кравков</a:t>
            </a:r>
            <a:r>
              <a:rPr lang="ru-RU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Л.А. Китаев-Смык, Е.Д. Хомская, В.Е. Демидов, А.Н. Румянцева, Е.Ф. </a:t>
            </a:r>
            <a:r>
              <a:rPr lang="ru-RU" sz="16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Бажин</a:t>
            </a:r>
            <a:r>
              <a:rPr lang="ru-RU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А.М. Эткинд и др., доказали, что цвета способны изменять параметры состояния человека, влиять на </a:t>
            </a:r>
            <a:r>
              <a:rPr lang="ru-RU" sz="1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его</a:t>
            </a:r>
            <a:r>
              <a:rPr lang="ru-RU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эмоционально-психическую сферу, самочувствие, особенно на ещё неокрепшую психику детей и подростков. Педагогу при подборе одежды нужно учитывать цветовую гамму, не забывая о физическом воздействии цвета на человека.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  <a:defRPr/>
            </a:pPr>
            <a:endParaRPr lang="ru-RU" sz="1600" dirty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  <a:defRPr/>
            </a:pPr>
            <a:endParaRPr lang="ru-RU" sz="1600" dirty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  <a:defRPr/>
            </a:pPr>
            <a:r>
              <a:rPr lang="ru-RU" sz="16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  <a:defRPr/>
            </a:pPr>
            <a:endParaRPr lang="ru-RU" sz="1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  <a:defRPr/>
            </a:pPr>
            <a:endParaRPr lang="ru-RU" sz="1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  <a:defRPr/>
            </a:pPr>
            <a:endParaRPr lang="ru-RU" sz="1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5365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5600" y="1341438"/>
            <a:ext cx="3455988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250825" y="1125538"/>
            <a:ext cx="525780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  <a:defRPr/>
            </a:pPr>
            <a:r>
              <a:rPr lang="ru-RU" sz="1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Результаты анкетирования педагогов  показали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  <a:defRPr/>
            </a:pPr>
            <a:r>
              <a:rPr lang="ru-RU" sz="1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(участвовало  75 педагогических работников общеобразовательных учреждений):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Tx/>
              <a:buChar char="-"/>
              <a:defRPr/>
            </a:pPr>
            <a:r>
              <a:rPr lang="ru-RU" sz="1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- 76 % опрошенных педагогов положительно относятся к внедрению  классического делового стиля одежды в общеобразовательных учреждениях;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Tx/>
              <a:buChar char="-"/>
              <a:defRPr/>
            </a:pPr>
            <a:r>
              <a:rPr lang="ru-RU" sz="1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17 % опрошенных – знают основные черты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defRPr/>
            </a:pPr>
            <a:r>
              <a:rPr lang="ru-RU" sz="1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классического делового стиля одежды ;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  <a:defRPr/>
            </a:pPr>
            <a:r>
              <a:rPr lang="ru-RU" sz="1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- 74 % педагогов считают, что внедрение классического делового стиля одежды в общеобразовательных учреждениях будет иметь воспитательное воздействие на обучающихся. 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  <a:defRPr/>
            </a:pPr>
            <a:r>
              <a:rPr lang="ru-RU" sz="1400" i="1" dirty="0"/>
              <a:t>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  <a:defRPr/>
            </a:pPr>
            <a:endParaRPr lang="ru-RU" sz="1400" dirty="0"/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  <a:defRPr/>
            </a:pPr>
            <a:endParaRPr lang="ru-RU" sz="1400" dirty="0"/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  <a:defRPr/>
            </a:pPr>
            <a:r>
              <a:rPr lang="ru-RU" sz="1400" dirty="0"/>
              <a:t>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  <a:defRPr/>
            </a:pPr>
            <a:r>
              <a:rPr lang="ru-RU" sz="1400" dirty="0"/>
              <a:t>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  <a:defRPr/>
            </a:pPr>
            <a:endParaRPr lang="ru-RU" sz="1400" dirty="0"/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  <a:defRPr/>
            </a:pPr>
            <a:endParaRPr lang="ru-RU" sz="1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  <a:defRPr/>
            </a:pPr>
            <a:endParaRPr lang="ru-RU" sz="1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  <a:defRPr/>
            </a:pPr>
            <a:endParaRPr lang="ru-RU" sz="1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5367" name="Рисунок 7" descr="http://womanwiki.ru/s/images/thumb/2/22/Klassika-1.jpg/300px-Klassika-1.jpg">
            <a:hlinkClick r:id="rId3" tooltip="&quot;Klassika-1.jpg&quot;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550" y="3429000"/>
            <a:ext cx="2305050" cy="32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686800" cy="841375"/>
          </a:xfrm>
        </p:spPr>
        <p:txBody>
          <a:bodyPr/>
          <a:lstStyle/>
          <a:p>
            <a:pPr>
              <a:defRPr/>
            </a:pPr>
            <a:r>
              <a:rPr lang="ru-RU" sz="3000" dirty="0" smtClean="0"/>
              <a:t>Цель и результат проекта</a:t>
            </a:r>
            <a:endParaRPr lang="ru-RU" sz="3000" dirty="0"/>
          </a:p>
        </p:txBody>
      </p:sp>
      <p:graphicFrame>
        <p:nvGraphicFramePr>
          <p:cNvPr id="16424" name="Group 40"/>
          <p:cNvGraphicFramePr>
            <a:graphicFrameLocks noGrp="1"/>
          </p:cNvGraphicFramePr>
          <p:nvPr>
            <p:ph idx="4294967295"/>
          </p:nvPr>
        </p:nvGraphicFramePr>
        <p:xfrm>
          <a:off x="285750" y="1428750"/>
          <a:ext cx="8601075" cy="4429139"/>
        </p:xfrm>
        <a:graphic>
          <a:graphicData uri="http://schemas.openxmlformats.org/drawingml/2006/table">
            <a:tbl>
              <a:tblPr/>
              <a:tblGrid>
                <a:gridCol w="2357424"/>
                <a:gridCol w="6243651"/>
              </a:tblGrid>
              <a:tr h="16732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Franklin Gothic Book" pitchFamily="34" charset="0"/>
                          <a:cs typeface="Arial" charset="0"/>
                        </a:rPr>
                        <a:t>Цель проекта: </a:t>
                      </a:r>
                    </a:p>
                  </a:txBody>
                  <a:tcPr marL="91443" marR="91443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Внедрить единый классический деловой стиля одежды для педагогических работников не менее чем в 18 общеобразовательных учреждениях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Чернянского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 района  к октябрю 2017 года. </a:t>
                      </a:r>
                    </a:p>
                  </a:txBody>
                  <a:tcPr marL="91443" marR="91443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74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Franklin Gothic Book" pitchFamily="34" charset="0"/>
                          <a:cs typeface="Arial" charset="0"/>
                        </a:rPr>
                        <a:t>Способ достижения цели: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91443" marR="91443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Внедрение единого классического делового стиля одежды для педагогических работников в соответствии с требованиями к стилю одежды и методическими рекомендациями «Гардероб педагогического работника. Примерные требования к единому классическому деловому стилю одежды педагога общеобразовательного учреждения Белгородской области»</a:t>
                      </a:r>
                    </a:p>
                  </a:txBody>
                  <a:tcPr marL="91443" marR="91443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84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Franklin Gothic Book" pitchFamily="34" charset="0"/>
                          <a:cs typeface="Arial" charset="0"/>
                        </a:rPr>
                        <a:t>Результат проекта:</a:t>
                      </a:r>
                    </a:p>
                  </a:txBody>
                  <a:tcPr marL="91443" marR="91443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Внедрён единый классический деловой стиль одежды для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педагогических работников не менее чем в 18 общеобразовательных учреждениях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Чернянского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 района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1443" marR="91443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43938" y="6429375"/>
            <a:ext cx="347662" cy="2921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txBody>
          <a:bodyPr/>
          <a:lstStyle/>
          <a:p>
            <a:pPr>
              <a:defRPr/>
            </a:pPr>
            <a:fld id="{C711E6F5-F409-475C-9703-A2C4D272D485}" type="slidenum">
              <a:rPr lang="ru-RU" b="1" smtClean="0">
                <a:solidFill>
                  <a:schemeClr val="bg1"/>
                </a:solidFill>
              </a:rPr>
              <a:pPr>
                <a:defRPr/>
              </a:pPr>
              <a:t>4</a:t>
            </a:fld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0"/>
            <a:ext cx="8675687" cy="692150"/>
          </a:xfrm>
        </p:spPr>
        <p:txBody>
          <a:bodyPr/>
          <a:lstStyle/>
          <a:p>
            <a:pPr algn="ctr">
              <a:defRPr/>
            </a:pPr>
            <a:r>
              <a:rPr lang="ru-RU" sz="3000" dirty="0" smtClean="0"/>
              <a:t>Цель и результат проекта</a:t>
            </a:r>
            <a:endParaRPr lang="ru-RU" sz="30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43938" y="6429375"/>
            <a:ext cx="347662" cy="2921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txBody>
          <a:bodyPr/>
          <a:lstStyle/>
          <a:p>
            <a:pPr>
              <a:defRPr/>
            </a:pPr>
            <a:fld id="{B2C779FC-4CC6-4515-A745-EF94134A6C1A}" type="slidenum">
              <a:rPr lang="ru-RU" b="1" smtClean="0">
                <a:solidFill>
                  <a:schemeClr val="bg1"/>
                </a:solidFill>
              </a:rPr>
              <a:pPr>
                <a:defRPr/>
              </a:pPr>
              <a:t>5</a:t>
            </a:fld>
            <a:endParaRPr lang="ru-RU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</p:nvPr>
        </p:nvGraphicFramePr>
        <p:xfrm>
          <a:off x="468313" y="1268413"/>
          <a:ext cx="8429625" cy="491019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29217"/>
                <a:gridCol w="6100408"/>
              </a:tblGrid>
              <a:tr h="4303727">
                <a:tc>
                  <a:txBody>
                    <a:bodyPr/>
                    <a:lstStyle/>
                    <a:p>
                      <a:r>
                        <a:rPr lang="ru-RU" sz="1500" b="1" dirty="0" smtClean="0"/>
                        <a:t>Требования к результату: </a:t>
                      </a:r>
                      <a:endParaRPr lang="ru-RU" sz="1500" b="1" dirty="0"/>
                    </a:p>
                  </a:txBody>
                  <a:tcPr marL="91442" marR="91442" marT="45724" marB="45724"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1.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Обучено не менее 18 педагогических работников, ответственных за внедрение классического стиля в общеобразовательном учреждении,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2. Проведено не менее  18  собраний  в трудовых коллективах  ОО по вопросу введения  классического  делового стиля одежды </a:t>
                      </a:r>
                    </a:p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3.Разработано  не менее  3 дизайнерских  проектов классического делового стиля одежды для педагогических  работников</a:t>
                      </a:r>
                      <a:endParaRPr kumimoji="0" lang="ru-RU" sz="1400" b="0" i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1" algn="just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kumimoji="0" lang="ru-RU" sz="14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4.Проведена демонстрация лучшего опыта по внедрению классического делового стиля одежды педагогических работников   4 общеобразовательных учреждений района на районном празднике, посвященном Дню Учителя 05.10.2017 г</a:t>
                      </a:r>
                    </a:p>
                    <a:p>
                      <a:pPr marL="0" lvl="1" algn="just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kumimoji="0" lang="ru-RU" sz="14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5.Проведено награждение дипломами управления образования </a:t>
                      </a:r>
                      <a:r>
                        <a:rPr kumimoji="0" lang="ru-RU" sz="1400" b="0" i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Чернянскеого</a:t>
                      </a:r>
                      <a:r>
                        <a:rPr kumimoji="0" lang="ru-RU" sz="14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района и </a:t>
                      </a:r>
                      <a:r>
                        <a:rPr kumimoji="0" lang="ru-RU" sz="1400" b="0" i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Чернянской</a:t>
                      </a:r>
                      <a:r>
                        <a:rPr kumimoji="0" lang="ru-RU" sz="14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районной организацией Профсоюза работников народного образования и науки РФ  общеобразовательных учреждений, представивших лучший опыт по внедрению классического делового стиля одежды</a:t>
                      </a:r>
                    </a:p>
                    <a:p>
                      <a:pPr marL="0" lvl="1" algn="just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kumimoji="0" lang="ru-RU" sz="14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6.В средствах массовой информации, в интернете размещено не менее  2 материалов о ходе реализации проекта  </a:t>
                      </a:r>
                    </a:p>
                  </a:txBody>
                  <a:tcPr marL="91442" marR="91442" marT="45724" marB="45724" anchor="ctr"/>
                </a:tc>
              </a:tr>
              <a:tr h="606466">
                <a:tc>
                  <a:txBody>
                    <a:bodyPr/>
                    <a:lstStyle/>
                    <a:p>
                      <a:r>
                        <a:rPr lang="ru-RU" sz="1500" b="1" dirty="0" smtClean="0"/>
                        <a:t>Пользователи результата проекта: </a:t>
                      </a:r>
                      <a:endParaRPr lang="ru-RU" sz="1500" b="1" dirty="0"/>
                    </a:p>
                  </a:txBody>
                  <a:tcPr marL="91442" marR="91442" marT="45724" marB="45724" anchor="ctr"/>
                </a:tc>
                <a:tc>
                  <a:txBody>
                    <a:bodyPr/>
                    <a:lstStyle/>
                    <a:p>
                      <a:pPr marL="0" lvl="1" algn="just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Педагогические</a:t>
                      </a:r>
                      <a:r>
                        <a:rPr kumimoji="0" lang="ru-RU" sz="14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работники общеобразовательных учреждений </a:t>
                      </a:r>
                      <a:r>
                        <a:rPr kumimoji="0" lang="ru-RU" sz="1400" b="0" i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Чернянского</a:t>
                      </a:r>
                      <a:r>
                        <a:rPr kumimoji="0" lang="ru-RU" sz="14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района</a:t>
                      </a:r>
                      <a:endParaRPr kumimoji="0" lang="ru-RU" sz="14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2" marR="91442" marT="45724" marB="45724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60925" y="152400"/>
            <a:ext cx="363538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>
                <a:latin typeface="+mn-lt"/>
              </a:rPr>
              <a:t>37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04813"/>
            <a:ext cx="8686800" cy="8382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3000" dirty="0" smtClean="0"/>
              <a:t>Введение в предметную область</a:t>
            </a:r>
            <a:br>
              <a:rPr lang="ru-RU" sz="3000" dirty="0" smtClean="0"/>
            </a:br>
            <a:r>
              <a:rPr lang="ru-RU" sz="3000" dirty="0" smtClean="0"/>
              <a:t>(описание ситуации «как будет»)</a:t>
            </a:r>
            <a:br>
              <a:rPr lang="ru-RU" sz="3000" dirty="0" smtClean="0"/>
            </a:br>
            <a:endParaRPr lang="ru-RU" sz="3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43938" y="6429375"/>
            <a:ext cx="347662" cy="2921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txBody>
          <a:bodyPr/>
          <a:lstStyle/>
          <a:p>
            <a:pPr>
              <a:defRPr/>
            </a:pPr>
            <a:fld id="{E65B5FC9-A255-4D34-9891-DDA9CDEC7B2E}" type="slidenum">
              <a:rPr lang="ru-RU" b="1" smtClean="0">
                <a:solidFill>
                  <a:schemeClr val="bg1"/>
                </a:solidFill>
              </a:rPr>
              <a:pPr>
                <a:defRPr/>
              </a:pPr>
              <a:t>6</a:t>
            </a:fld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4213" y="1125538"/>
            <a:ext cx="7705725" cy="28924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  <a:r>
              <a:rPr lang="ru-RU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На основе  </a:t>
            </a:r>
            <a:r>
              <a:rPr lang="ru-RU" sz="1600" dirty="0"/>
              <a:t>использования областных методических рекомендаций «Гардероб педагогического работника. Примерных требований  к классическому деловому стилю одежды педагога общеобразовательного учреждения Белгородской области»  будет решена проблема отсутствия единых подходов к выбору моделей одежды педагогов на рабочем месте. </a:t>
            </a:r>
          </a:p>
          <a:p>
            <a:pPr algn="ctr">
              <a:defRPr/>
            </a:pPr>
            <a:r>
              <a:rPr lang="ru-RU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Будет внедрён единый классический деловой стиль одежды для  360 педагогических работников не менее чем в 18 общеобразовательных учреждениях </a:t>
            </a:r>
            <a:r>
              <a:rPr lang="ru-RU" sz="16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Чернянского</a:t>
            </a:r>
            <a:r>
              <a:rPr lang="ru-RU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района</a:t>
            </a:r>
          </a:p>
          <a:p>
            <a:pPr algn="ctr">
              <a:defRPr/>
            </a:pPr>
            <a:r>
              <a:rPr lang="ru-RU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к  октябрю 2017 года.</a:t>
            </a:r>
          </a:p>
          <a:p>
            <a:pPr algn="ctr">
              <a:defRPr/>
            </a:pPr>
            <a:endParaRPr lang="ru-RU" sz="1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endParaRPr lang="ru-RU" dirty="0">
              <a:latin typeface="Franklin Gothic Book" pitchFamily="34" charset="0"/>
            </a:endParaRPr>
          </a:p>
        </p:txBody>
      </p:sp>
      <p:pic>
        <p:nvPicPr>
          <p:cNvPr id="18437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25" y="3643313"/>
            <a:ext cx="1906588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8" name="Прямоугольник 8"/>
          <p:cNvSpPr>
            <a:spLocks noChangeArrowheads="1"/>
          </p:cNvSpPr>
          <p:nvPr/>
        </p:nvSpPr>
        <p:spPr bwMode="auto">
          <a:xfrm>
            <a:off x="3357563" y="3429000"/>
            <a:ext cx="3214687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solidFill>
                  <a:srgbClr val="0033CC"/>
                </a:solidFill>
              </a:rPr>
              <a:t>. </a:t>
            </a:r>
          </a:p>
          <a:p>
            <a:endParaRPr lang="ru-RU" sz="1000">
              <a:solidFill>
                <a:srgbClr val="0033CC"/>
              </a:solidFill>
            </a:endParaRPr>
          </a:p>
          <a:p>
            <a:pPr marL="0" lvl="1"/>
            <a:endParaRPr lang="ru-RU" sz="1000">
              <a:solidFill>
                <a:schemeClr val="tx2"/>
              </a:solidFill>
            </a:endParaRPr>
          </a:p>
          <a:p>
            <a:pPr marL="0" lvl="1"/>
            <a:endParaRPr lang="ru-RU" sz="1200">
              <a:solidFill>
                <a:schemeClr val="tx2"/>
              </a:solidFill>
            </a:endParaRPr>
          </a:p>
          <a:p>
            <a:pPr marL="0" lvl="1"/>
            <a:endParaRPr lang="ru-RU" sz="1200">
              <a:solidFill>
                <a:srgbClr val="0033CC"/>
              </a:solidFill>
            </a:endParaRPr>
          </a:p>
          <a:p>
            <a:endParaRPr lang="ru-RU" sz="1200">
              <a:solidFill>
                <a:srgbClr val="0033CC"/>
              </a:solidFill>
            </a:endParaRPr>
          </a:p>
          <a:p>
            <a:endParaRPr lang="ru-RU" sz="1200">
              <a:solidFill>
                <a:schemeClr val="tx2"/>
              </a:solidFill>
            </a:endParaRPr>
          </a:p>
          <a:p>
            <a:endParaRPr lang="ru-RU" sz="1200"/>
          </a:p>
        </p:txBody>
      </p:sp>
      <p:pic>
        <p:nvPicPr>
          <p:cNvPr id="18439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8313" y="3284538"/>
            <a:ext cx="2928937" cy="3214687"/>
          </a:xfrm>
          <a:noFill/>
        </p:spPr>
      </p:pic>
      <p:pic>
        <p:nvPicPr>
          <p:cNvPr id="18440" name="Picture 12" descr="Учитель-мужчина в костюм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57875" y="3714750"/>
            <a:ext cx="2952750" cy="196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42875"/>
            <a:ext cx="8686800" cy="50006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3000" dirty="0" smtClean="0"/>
              <a:t>         Основные блоки работ проекта</a:t>
            </a:r>
            <a:endParaRPr lang="ru-RU" sz="3000" dirty="0"/>
          </a:p>
        </p:txBody>
      </p:sp>
      <p:graphicFrame>
        <p:nvGraphicFramePr>
          <p:cNvPr id="7" name="Group 181"/>
          <p:cNvGraphicFramePr>
            <a:graphicFrameLocks noGrp="1"/>
          </p:cNvGraphicFramePr>
          <p:nvPr>
            <p:ph idx="1"/>
          </p:nvPr>
        </p:nvGraphicFramePr>
        <p:xfrm>
          <a:off x="323850" y="685800"/>
          <a:ext cx="8520118" cy="5805704"/>
        </p:xfrm>
        <a:graphic>
          <a:graphicData uri="http://schemas.openxmlformats.org/drawingml/2006/table">
            <a:tbl>
              <a:tblPr/>
              <a:tblGrid>
                <a:gridCol w="487947"/>
                <a:gridCol w="1742097"/>
                <a:gridCol w="418782"/>
                <a:gridCol w="639579"/>
                <a:gridCol w="593906"/>
                <a:gridCol w="223176"/>
                <a:gridCol w="210763"/>
                <a:gridCol w="208255"/>
                <a:gridCol w="208255"/>
                <a:gridCol w="208255"/>
                <a:gridCol w="208255"/>
                <a:gridCol w="208255"/>
                <a:gridCol w="208255"/>
                <a:gridCol w="208255"/>
                <a:gridCol w="208255"/>
                <a:gridCol w="208255"/>
                <a:gridCol w="208255"/>
                <a:gridCol w="220320"/>
                <a:gridCol w="208255"/>
                <a:gridCol w="208255"/>
                <a:gridCol w="208255"/>
                <a:gridCol w="234178"/>
                <a:gridCol w="208255"/>
                <a:gridCol w="209035"/>
                <a:gridCol w="208255"/>
                <a:gridCol w="208255"/>
                <a:gridCol w="208255"/>
              </a:tblGrid>
              <a:tr h="28418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№</a:t>
                      </a:r>
                    </a:p>
                  </a:txBody>
                  <a:tcPr marL="91427" marR="91427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Наименование</a:t>
                      </a:r>
                    </a:p>
                  </a:txBody>
                  <a:tcPr marL="91427" marR="91427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Длительность, дней</a:t>
                      </a:r>
                    </a:p>
                  </a:txBody>
                  <a:tcPr marL="91427" marR="91427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Начало</a:t>
                      </a:r>
                    </a:p>
                  </a:txBody>
                  <a:tcPr marL="91427" marR="91427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Оконча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ние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7" marR="91427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2016 год</a:t>
                      </a: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2017 год</a:t>
                      </a: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28" marR="914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28" marR="914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28" marR="914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732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01</a:t>
                      </a:r>
                    </a:p>
                  </a:txBody>
                  <a:tcPr marL="36000" marR="36000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03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04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05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06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07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08</a:t>
                      </a:r>
                    </a:p>
                  </a:txBody>
                  <a:tcPr marL="36000" marR="36000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09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10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11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01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03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04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05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06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07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08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09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10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1.</a:t>
                      </a:r>
                    </a:p>
                  </a:txBody>
                  <a:tcPr marL="91427" marR="91427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Организационный этап</a:t>
                      </a: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92</a:t>
                      </a:r>
                    </a:p>
                  </a:txBody>
                  <a:tcPr marL="91427" marR="91427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28.01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2016</a:t>
                      </a:r>
                    </a:p>
                  </a:txBody>
                  <a:tcPr marL="91427" marR="91427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28.04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2016</a:t>
                      </a:r>
                    </a:p>
                  </a:txBody>
                  <a:tcPr marL="91427" marR="91427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rgbClr val="00B0F0"/>
                        </a:solidFill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8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1.1</a:t>
                      </a:r>
                    </a:p>
                  </a:txBody>
                  <a:tcPr marL="91427" marR="91427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Подготовка и рассылка письма  директорам школ, председателям местных организаций профсоюза о реализации проекта</a:t>
                      </a: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31</a:t>
                      </a:r>
                    </a:p>
                  </a:txBody>
                  <a:tcPr marL="91427" marR="91427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28.01</a:t>
                      </a:r>
                    </a:p>
                  </a:txBody>
                  <a:tcPr marL="91427" marR="91427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27.02</a:t>
                      </a:r>
                    </a:p>
                  </a:txBody>
                  <a:tcPr marL="91427" marR="91427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rgbClr val="00B0F0"/>
                        </a:solidFill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8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1.2</a:t>
                      </a:r>
                    </a:p>
                  </a:txBody>
                  <a:tcPr marL="91427" marR="91427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Подбор ответственных  из числа </a:t>
                      </a:r>
                      <a:r>
                        <a:rPr kumimoji="0" lang="ru-RU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пед.работников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 ОО за организацию работы по внедрению  делового стиля</a:t>
                      </a: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31</a:t>
                      </a:r>
                    </a:p>
                  </a:txBody>
                  <a:tcPr marL="91427" marR="91427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28.02</a:t>
                      </a:r>
                    </a:p>
                  </a:txBody>
                  <a:tcPr marL="91427" marR="91427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29.03</a:t>
                      </a:r>
                    </a:p>
                  </a:txBody>
                  <a:tcPr marL="91427" marR="91427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rgbClr val="00B0F0"/>
                        </a:solidFill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99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1.3</a:t>
                      </a:r>
                    </a:p>
                  </a:txBody>
                  <a:tcPr marL="91427" marR="91427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Проведение собраний в трудовых коллективах ОО по вопросу введения классического делового стиля одежды для педагогических работников</a:t>
                      </a: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30</a:t>
                      </a:r>
                    </a:p>
                  </a:txBody>
                  <a:tcPr marL="91427" marR="91427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30.03</a:t>
                      </a:r>
                    </a:p>
                  </a:txBody>
                  <a:tcPr marL="91427" marR="91427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28.04</a:t>
                      </a:r>
                    </a:p>
                  </a:txBody>
                  <a:tcPr marL="91427" marR="91427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rgbClr val="00B0F0"/>
                        </a:solidFill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27" marR="91427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43938" y="6429375"/>
            <a:ext cx="347662" cy="2921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txBody>
          <a:bodyPr/>
          <a:lstStyle/>
          <a:p>
            <a:pPr>
              <a:defRPr/>
            </a:pPr>
            <a:fld id="{36481F47-12CD-4FB4-83B5-7B12E498D540}" type="slidenum">
              <a:rPr lang="ru-RU" b="1" smtClean="0">
                <a:solidFill>
                  <a:schemeClr val="bg1"/>
                </a:solidFill>
              </a:rPr>
              <a:pPr>
                <a:defRPr/>
              </a:pPr>
              <a:t>7</a:t>
            </a:fld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838200"/>
          </a:xfrm>
        </p:spPr>
        <p:txBody>
          <a:bodyPr/>
          <a:lstStyle/>
          <a:p>
            <a:pPr>
              <a:defRPr/>
            </a:pPr>
            <a:r>
              <a:rPr lang="ru-RU" sz="3000" dirty="0" smtClean="0"/>
              <a:t>Основные блоки работ проекта</a:t>
            </a:r>
            <a:endParaRPr lang="ru-RU" sz="3000" dirty="0"/>
          </a:p>
        </p:txBody>
      </p:sp>
      <p:graphicFrame>
        <p:nvGraphicFramePr>
          <p:cNvPr id="7" name="Group 181"/>
          <p:cNvGraphicFramePr>
            <a:graphicFrameLocks noGrp="1"/>
          </p:cNvGraphicFramePr>
          <p:nvPr>
            <p:ph idx="1"/>
          </p:nvPr>
        </p:nvGraphicFramePr>
        <p:xfrm>
          <a:off x="323850" y="0"/>
          <a:ext cx="8591586" cy="6858000"/>
        </p:xfrm>
        <a:graphic>
          <a:graphicData uri="http://schemas.openxmlformats.org/drawingml/2006/table">
            <a:tbl>
              <a:tblPr/>
              <a:tblGrid>
                <a:gridCol w="467185"/>
                <a:gridCol w="1779142"/>
                <a:gridCol w="478959"/>
                <a:gridCol w="622262"/>
                <a:gridCol w="609493"/>
                <a:gridCol w="208230"/>
                <a:gridCol w="217780"/>
                <a:gridCol w="208230"/>
                <a:gridCol w="208230"/>
                <a:gridCol w="208230"/>
                <a:gridCol w="208230"/>
                <a:gridCol w="208230"/>
                <a:gridCol w="208230"/>
                <a:gridCol w="208230"/>
                <a:gridCol w="208230"/>
                <a:gridCol w="208230"/>
                <a:gridCol w="208230"/>
                <a:gridCol w="208230"/>
                <a:gridCol w="208230"/>
                <a:gridCol w="208230"/>
                <a:gridCol w="208230"/>
                <a:gridCol w="208230"/>
                <a:gridCol w="208230"/>
                <a:gridCol w="208230"/>
                <a:gridCol w="222875"/>
                <a:gridCol w="222875"/>
                <a:gridCol w="222875"/>
              </a:tblGrid>
              <a:tr h="27430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№</a:t>
                      </a:r>
                    </a:p>
                  </a:txBody>
                  <a:tcPr marL="91415" marR="91415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Наименование</a:t>
                      </a:r>
                    </a:p>
                  </a:txBody>
                  <a:tcPr marL="91415" marR="91415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Длительность, дней</a:t>
                      </a:r>
                    </a:p>
                  </a:txBody>
                  <a:tcPr marL="91415" marR="91415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Начало</a:t>
                      </a:r>
                    </a:p>
                  </a:txBody>
                  <a:tcPr marL="91415" marR="91415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Оконча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ние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5" marR="91415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2016 год</a:t>
                      </a: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2017 год</a:t>
                      </a: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28" marR="914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28" marR="914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28" marR="914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9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01</a:t>
                      </a:r>
                    </a:p>
                  </a:txBody>
                  <a:tcPr marL="35995" marR="35995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5" marR="35995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03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5" marR="35995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04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5" marR="35995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05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5" marR="35995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06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5" marR="35995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07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5" marR="35995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08</a:t>
                      </a:r>
                    </a:p>
                  </a:txBody>
                  <a:tcPr marL="35995" marR="35995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09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5" marR="35995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10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5" marR="35995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11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5" marR="35995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5" marR="35995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01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5" marR="35995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5" marR="35995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03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5" marR="35995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04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5" marR="35995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05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5" marR="35995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06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5" marR="35995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07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5" marR="35995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08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5" marR="35995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09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5" marR="35995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10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5" marR="35995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</a:t>
                      </a:r>
                    </a:p>
                  </a:txBody>
                  <a:tcPr marL="91415" marR="91415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Информационно-просветительский этап</a:t>
                      </a: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92</a:t>
                      </a:r>
                    </a:p>
                  </a:txBody>
                  <a:tcPr marL="91415" marR="91415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29.04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2016</a:t>
                      </a:r>
                    </a:p>
                  </a:txBody>
                  <a:tcPr marL="91415" marR="91415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29.07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2016</a:t>
                      </a:r>
                    </a:p>
                  </a:txBody>
                  <a:tcPr marL="91415" marR="91415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31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2.1</a:t>
                      </a:r>
                    </a:p>
                  </a:txBody>
                  <a:tcPr marL="91415" marR="91415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Ознакомление педагогической общественности района с примерными требованиями к единому классическому деловому стилю одежды  педагога общеобразовательного учреждения Белгородской области</a:t>
                      </a: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31</a:t>
                      </a:r>
                    </a:p>
                  </a:txBody>
                  <a:tcPr marL="91415" marR="91415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29.04</a:t>
                      </a:r>
                    </a:p>
                  </a:txBody>
                  <a:tcPr marL="91415" marR="91415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29.05</a:t>
                      </a:r>
                    </a:p>
                  </a:txBody>
                  <a:tcPr marL="91415" marR="91415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87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2..2</a:t>
                      </a:r>
                    </a:p>
                  </a:txBody>
                  <a:tcPr marL="91415" marR="91415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Проведение просветительского семинара для </a:t>
                      </a:r>
                      <a:r>
                        <a:rPr kumimoji="0" lang="ru-RU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педработников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, ответственных за внедрение стиля в ОУ</a:t>
                      </a: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30</a:t>
                      </a:r>
                    </a:p>
                  </a:txBody>
                  <a:tcPr marL="91415" marR="91415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30.05</a:t>
                      </a:r>
                    </a:p>
                  </a:txBody>
                  <a:tcPr marL="91415" marR="91415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28.06</a:t>
                      </a:r>
                    </a:p>
                  </a:txBody>
                  <a:tcPr marL="91415" marR="91415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2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2.3</a:t>
                      </a:r>
                    </a:p>
                  </a:txBody>
                  <a:tcPr marL="91415" marR="91415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Разработка и принятие локальных актов, регламентирующих внедрение классического делового стиля одежды для педагогических работников  общеобразовательного учреждения</a:t>
                      </a: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31</a:t>
                      </a:r>
                    </a:p>
                  </a:txBody>
                  <a:tcPr marL="91415" marR="91415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29.06</a:t>
                      </a:r>
                    </a:p>
                  </a:txBody>
                  <a:tcPr marL="91415" marR="91415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29.07</a:t>
                      </a:r>
                    </a:p>
                  </a:txBody>
                  <a:tcPr marL="91415" marR="91415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43938" y="6429375"/>
            <a:ext cx="347662" cy="2921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txBody>
          <a:bodyPr/>
          <a:lstStyle/>
          <a:p>
            <a:pPr>
              <a:defRPr/>
            </a:pPr>
            <a:fld id="{2F1C4B94-7E30-4482-AEFB-3FE590F2B371}" type="slidenum">
              <a:rPr lang="ru-RU" b="1" smtClean="0">
                <a:solidFill>
                  <a:schemeClr val="bg1"/>
                </a:solidFill>
              </a:rPr>
              <a:pPr>
                <a:defRPr/>
              </a:pPr>
              <a:t>8</a:t>
            </a:fld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1098550"/>
          </a:xfrm>
        </p:spPr>
        <p:txBody>
          <a:bodyPr/>
          <a:lstStyle/>
          <a:p>
            <a:pPr>
              <a:defRPr/>
            </a:pPr>
            <a:r>
              <a:rPr lang="ru-RU" sz="3000" dirty="0" smtClean="0"/>
              <a:t>Основные блоки работ проекта</a:t>
            </a:r>
            <a:endParaRPr lang="ru-RU" sz="3000" dirty="0"/>
          </a:p>
        </p:txBody>
      </p:sp>
      <p:graphicFrame>
        <p:nvGraphicFramePr>
          <p:cNvPr id="7" name="Group 181"/>
          <p:cNvGraphicFramePr>
            <a:graphicFrameLocks noGrp="1"/>
          </p:cNvGraphicFramePr>
          <p:nvPr>
            <p:ph idx="1"/>
          </p:nvPr>
        </p:nvGraphicFramePr>
        <p:xfrm>
          <a:off x="250825" y="836613"/>
          <a:ext cx="8589978" cy="4892675"/>
        </p:xfrm>
        <a:graphic>
          <a:graphicData uri="http://schemas.openxmlformats.org/drawingml/2006/table">
            <a:tbl>
              <a:tblPr/>
              <a:tblGrid>
                <a:gridCol w="428597"/>
                <a:gridCol w="1868996"/>
                <a:gridCol w="559680"/>
                <a:gridCol w="649582"/>
                <a:gridCol w="597306"/>
                <a:gridCol w="272355"/>
                <a:gridCol w="208230"/>
                <a:gridCol w="208230"/>
                <a:gridCol w="208230"/>
                <a:gridCol w="208230"/>
                <a:gridCol w="208230"/>
                <a:gridCol w="208230"/>
                <a:gridCol w="208230"/>
                <a:gridCol w="208230"/>
                <a:gridCol w="208230"/>
                <a:gridCol w="208230"/>
                <a:gridCol w="208230"/>
                <a:gridCol w="208230"/>
                <a:gridCol w="208230"/>
                <a:gridCol w="208230"/>
                <a:gridCol w="208230"/>
                <a:gridCol w="208230"/>
                <a:gridCol w="208230"/>
                <a:gridCol w="208230"/>
                <a:gridCol w="232661"/>
                <a:gridCol w="232661"/>
              </a:tblGrid>
              <a:tr h="73741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№</a:t>
                      </a:r>
                    </a:p>
                  </a:txBody>
                  <a:tcPr marL="91415" marR="91415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Наименование</a:t>
                      </a:r>
                    </a:p>
                  </a:txBody>
                  <a:tcPr marL="91415" marR="91415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Длительность, дней</a:t>
                      </a:r>
                    </a:p>
                  </a:txBody>
                  <a:tcPr marL="91415" marR="91415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Начало</a:t>
                      </a:r>
                    </a:p>
                  </a:txBody>
                  <a:tcPr marL="91415" marR="91415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Оконча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ние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5" marR="91415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2016 год</a:t>
                      </a: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2017 год</a:t>
                      </a: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28" marR="914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28" marR="914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28" marR="914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58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01</a:t>
                      </a:r>
                    </a:p>
                  </a:txBody>
                  <a:tcPr marL="35995" marR="35995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5" marR="35995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03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5" marR="35995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04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5" marR="35995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05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5" marR="35995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06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5" marR="35995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07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5" marR="35995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08</a:t>
                      </a:r>
                    </a:p>
                  </a:txBody>
                  <a:tcPr marL="35995" marR="35995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09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5" marR="35995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10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5" marR="35995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11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5" marR="35995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5" marR="35995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01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5" marR="35995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5" marR="35995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03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5" marR="35995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04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5" marR="35995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05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5" marR="35995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06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5" marR="35995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07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5" marR="35995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08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5" marR="35995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09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35995" marR="35995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0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3.</a:t>
                      </a:r>
                    </a:p>
                  </a:txBody>
                  <a:tcPr marL="91415" marR="91415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Этап продвижения классического делового стиля одежды  для педагогических работников ОУ </a:t>
                      </a:r>
                      <a:r>
                        <a:rPr kumimoji="0" lang="ru-RU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Чернянского</a:t>
                      </a: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 района</a:t>
                      </a: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214</a:t>
                      </a:r>
                    </a:p>
                  </a:txBody>
                  <a:tcPr marL="91415" marR="91415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30.07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2016</a:t>
                      </a:r>
                    </a:p>
                  </a:txBody>
                  <a:tcPr marL="91415" marR="91415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28.02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2017</a:t>
                      </a:r>
                    </a:p>
                  </a:txBody>
                  <a:tcPr marL="91415" marR="91415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4783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3.1</a:t>
                      </a:r>
                    </a:p>
                  </a:txBody>
                  <a:tcPr marL="91415" marR="91415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Разработка дизайнерских проектов классического делового стиля одежды для педагогических работников в  ОУ  района</a:t>
                      </a: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124</a:t>
                      </a:r>
                    </a:p>
                  </a:txBody>
                  <a:tcPr marL="91415" marR="91415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30.07</a:t>
                      </a:r>
                    </a:p>
                  </a:txBody>
                  <a:tcPr marL="91415" marR="91415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30.11</a:t>
                      </a:r>
                    </a:p>
                  </a:txBody>
                  <a:tcPr marL="91415" marR="91415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0820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3.2</a:t>
                      </a:r>
                    </a:p>
                  </a:txBody>
                  <a:tcPr marL="91415" marR="91415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Представление </a:t>
                      </a:r>
                      <a:r>
                        <a:rPr kumimoji="0" lang="ru-RU" sz="13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мультимедийных</a:t>
                      </a:r>
                      <a:r>
                        <a:rPr kumimoji="0" lang="ru-RU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 дизайнерских проектов на собраниях трудовых коллективов</a:t>
                      </a: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90</a:t>
                      </a:r>
                    </a:p>
                  </a:txBody>
                  <a:tcPr marL="91415" marR="91415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01.12</a:t>
                      </a:r>
                    </a:p>
                  </a:txBody>
                  <a:tcPr marL="91415" marR="91415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28.02</a:t>
                      </a:r>
                    </a:p>
                  </a:txBody>
                  <a:tcPr marL="91415" marR="91415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latin typeface="+mn-lt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</a:endParaRPr>
                    </a:p>
                  </a:txBody>
                  <a:tcPr marL="91415" marR="91415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43938" y="6429375"/>
            <a:ext cx="347662" cy="2921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txBody>
          <a:bodyPr/>
          <a:lstStyle/>
          <a:p>
            <a:pPr>
              <a:defRPr/>
            </a:pPr>
            <a:fld id="{7A9DA115-CFB7-43E3-99C0-C708FE15223A}" type="slidenum">
              <a:rPr lang="ru-RU" b="1" smtClean="0">
                <a:solidFill>
                  <a:schemeClr val="bg1"/>
                </a:solidFill>
              </a:rPr>
              <a:pPr>
                <a:defRPr/>
              </a:pPr>
              <a:t>9</a:t>
            </a:fld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21648" name="Picture 145" descr="https://im2-tub-ru.yandex.net/i?id=1e1ee3e3635e5fae46cda0ceab376363&amp;n=33&amp;h=215&amp;w=31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88" y="5805488"/>
            <a:ext cx="2928937" cy="105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25885</TotalTime>
  <Words>1857</Words>
  <Application>Microsoft Office PowerPoint</Application>
  <PresentationFormat>Экран (4:3)</PresentationFormat>
  <Paragraphs>602</Paragraphs>
  <Slides>20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Трек</vt:lpstr>
      <vt:lpstr>Презентация проекта  «Внедрение в общеобразовательных  учреждениях  Чернянского района  единого классического стиля одежды для педагогических работников»</vt:lpstr>
      <vt:lpstr>ВВЕДЕНИЕ В ПРЕДМЕТНУЮ ОБЛАСТЬ (ОПИСАНИЕ СИТУАЦИИ «КАК ЕСТЬ») </vt:lpstr>
      <vt:lpstr>Введение в предметную область (описание ситуации «как есть») </vt:lpstr>
      <vt:lpstr>Цель и результат проекта</vt:lpstr>
      <vt:lpstr>Цель и результат проекта</vt:lpstr>
      <vt:lpstr>Введение в предметную область (описание ситуации «как будет») </vt:lpstr>
      <vt:lpstr>         Основные блоки работ проекта</vt:lpstr>
      <vt:lpstr>Основные блоки работ проекта</vt:lpstr>
      <vt:lpstr>Основные блоки работ проекта</vt:lpstr>
      <vt:lpstr>Основные блоки работ проекта</vt:lpstr>
      <vt:lpstr>Основные блоки работ проекта</vt:lpstr>
      <vt:lpstr>Основные блоки работ проекта</vt:lpstr>
      <vt:lpstr>Бюджет проекта</vt:lpstr>
      <vt:lpstr>Участие бюджетов  в  реализации  проекта</vt:lpstr>
      <vt:lpstr>Показатели социальной, БЮДЖЕТНОЙ и экономической эффективности проекта </vt:lpstr>
      <vt:lpstr>Команда проекта</vt:lpstr>
      <vt:lpstr>Команда проекта</vt:lpstr>
      <vt:lpstr>Команда проекта</vt:lpstr>
      <vt:lpstr>Команда проекта</vt:lpstr>
      <vt:lpstr>Контактные   данные:  </vt:lpstr>
    </vt:vector>
  </TitlesOfParts>
  <Company>GUP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Павел Гончаренко</dc:creator>
  <cp:lastModifiedBy>Natali</cp:lastModifiedBy>
  <cp:revision>1077</cp:revision>
  <cp:lastPrinted>2013-03-12T11:51:43Z</cp:lastPrinted>
  <dcterms:created xsi:type="dcterms:W3CDTF">2010-02-20T13:06:54Z</dcterms:created>
  <dcterms:modified xsi:type="dcterms:W3CDTF">2016-04-06T04:12:05Z</dcterms:modified>
</cp:coreProperties>
</file>