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648" r:id="rId2"/>
    <p:sldId id="697" r:id="rId3"/>
    <p:sldId id="702" r:id="rId4"/>
    <p:sldId id="698" r:id="rId5"/>
    <p:sldId id="699" r:id="rId6"/>
    <p:sldId id="727" r:id="rId7"/>
    <p:sldId id="700" r:id="rId8"/>
    <p:sldId id="705" r:id="rId9"/>
    <p:sldId id="704" r:id="rId10"/>
    <p:sldId id="703" r:id="rId11"/>
    <p:sldId id="710" r:id="rId12"/>
    <p:sldId id="713" r:id="rId13"/>
    <p:sldId id="714" r:id="rId14"/>
    <p:sldId id="719" r:id="rId15"/>
    <p:sldId id="720" r:id="rId16"/>
    <p:sldId id="721" r:id="rId17"/>
    <p:sldId id="722" r:id="rId18"/>
    <p:sldId id="716" r:id="rId19"/>
    <p:sldId id="723" r:id="rId20"/>
    <p:sldId id="724" r:id="rId21"/>
    <p:sldId id="675" r:id="rId22"/>
    <p:sldId id="717" r:id="rId23"/>
    <p:sldId id="718" r:id="rId24"/>
    <p:sldId id="682" r:id="rId25"/>
    <p:sldId id="696" r:id="rId26"/>
    <p:sldId id="686" r:id="rId27"/>
    <p:sldId id="709" r:id="rId28"/>
    <p:sldId id="678" r:id="rId29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9813" autoAdjust="0"/>
  </p:normalViewPr>
  <p:slideViewPr>
    <p:cSldViewPr>
      <p:cViewPr>
        <p:scale>
          <a:sx n="90" d="100"/>
          <a:sy n="90" d="100"/>
        </p:scale>
        <p:origin x="-99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B41D8E-9AA3-43A7-A223-98952172F21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7F32BF-6E01-432C-9A8B-0E1B33E6EC44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/>
            <a:t>Недостаточность применения активных методов обучения</a:t>
          </a:r>
          <a:endParaRPr lang="ru-RU" sz="1400" dirty="0"/>
        </a:p>
      </dgm:t>
    </dgm:pt>
    <dgm:pt modelId="{9244923C-5E8E-43E7-AD98-02111B2D3EF1}" type="parTrans" cxnId="{5E2751CA-C7AC-4C9F-A433-2BE0F6C70A49}">
      <dgm:prSet/>
      <dgm:spPr/>
      <dgm:t>
        <a:bodyPr/>
        <a:lstStyle/>
        <a:p>
          <a:endParaRPr lang="ru-RU"/>
        </a:p>
      </dgm:t>
    </dgm:pt>
    <dgm:pt modelId="{9333B7B0-AE30-431C-A50A-E1ED82FB9F17}" type="sibTrans" cxnId="{5E2751CA-C7AC-4C9F-A433-2BE0F6C70A49}">
      <dgm:prSet/>
      <dgm:spPr/>
      <dgm:t>
        <a:bodyPr/>
        <a:lstStyle/>
        <a:p>
          <a:endParaRPr lang="ru-RU"/>
        </a:p>
      </dgm:t>
    </dgm:pt>
    <dgm:pt modelId="{B60ADE97-5900-4AC8-A3F8-E3C632201CAC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/>
            <a:t>Слабая профориентация обучающихся</a:t>
          </a:r>
          <a:endParaRPr lang="ru-RU" sz="1400" dirty="0"/>
        </a:p>
      </dgm:t>
    </dgm:pt>
    <dgm:pt modelId="{33E3DD9E-3D0D-405E-98BA-FAFA96D65B14}" type="parTrans" cxnId="{D292F17E-32EE-4960-A2D7-8EFACCFD387D}">
      <dgm:prSet/>
      <dgm:spPr/>
      <dgm:t>
        <a:bodyPr/>
        <a:lstStyle/>
        <a:p>
          <a:endParaRPr lang="ru-RU"/>
        </a:p>
      </dgm:t>
    </dgm:pt>
    <dgm:pt modelId="{5D15522C-AA39-47C3-BA07-96F66B13AF44}" type="sibTrans" cxnId="{D292F17E-32EE-4960-A2D7-8EFACCFD387D}">
      <dgm:prSet/>
      <dgm:spPr/>
      <dgm:t>
        <a:bodyPr/>
        <a:lstStyle/>
        <a:p>
          <a:endParaRPr lang="ru-RU"/>
        </a:p>
      </dgm:t>
    </dgm:pt>
    <dgm:pt modelId="{0491405B-5422-4E1A-96D6-B4A32D6C170F}">
      <dgm:prSet phldrT="[Текст]" custT="1"/>
      <dgm:spPr/>
      <dgm:t>
        <a:bodyPr/>
        <a:lstStyle/>
        <a:p>
          <a:r>
            <a:rPr lang="ru-RU" sz="1400" dirty="0" smtClean="0"/>
            <a:t>Недостаточное количество  практически значимых заданий</a:t>
          </a:r>
          <a:endParaRPr lang="ru-RU" sz="1400" dirty="0"/>
        </a:p>
      </dgm:t>
    </dgm:pt>
    <dgm:pt modelId="{4021C44F-076D-4DCD-A704-006F21BFCF52}" type="parTrans" cxnId="{4EB0CCD0-EA4C-4999-BD12-33A8DE81EF24}">
      <dgm:prSet/>
      <dgm:spPr/>
      <dgm:t>
        <a:bodyPr/>
        <a:lstStyle/>
        <a:p>
          <a:endParaRPr lang="ru-RU"/>
        </a:p>
      </dgm:t>
    </dgm:pt>
    <dgm:pt modelId="{438C7147-A971-4C75-9581-3F0A270D2752}" type="sibTrans" cxnId="{4EB0CCD0-EA4C-4999-BD12-33A8DE81EF24}">
      <dgm:prSet/>
      <dgm:spPr/>
      <dgm:t>
        <a:bodyPr/>
        <a:lstStyle/>
        <a:p>
          <a:endParaRPr lang="ru-RU"/>
        </a:p>
      </dgm:t>
    </dgm:pt>
    <dgm:pt modelId="{BC267C6F-BACC-4CB3-BBA5-997AF8FF02F8}">
      <dgm:prSet phldrT="[Текст]"/>
      <dgm:spPr/>
      <dgm:t>
        <a:bodyPr/>
        <a:lstStyle/>
        <a:p>
          <a:r>
            <a:rPr lang="ru-RU" dirty="0" smtClean="0"/>
            <a:t>Проблемы современной школы по результатам опросов учителей</a:t>
          </a:r>
          <a:endParaRPr lang="ru-RU" dirty="0"/>
        </a:p>
      </dgm:t>
    </dgm:pt>
    <dgm:pt modelId="{544AF2F2-7D30-4484-A490-9DF154ED0D1A}" type="parTrans" cxnId="{8A69C605-7658-45E2-B8A9-A36A4F2526CE}">
      <dgm:prSet/>
      <dgm:spPr/>
      <dgm:t>
        <a:bodyPr/>
        <a:lstStyle/>
        <a:p>
          <a:endParaRPr lang="ru-RU"/>
        </a:p>
      </dgm:t>
    </dgm:pt>
    <dgm:pt modelId="{691DD1CE-8DE6-458A-AACB-16F11A882593}" type="sibTrans" cxnId="{8A69C605-7658-45E2-B8A9-A36A4F2526CE}">
      <dgm:prSet/>
      <dgm:spPr/>
      <dgm:t>
        <a:bodyPr/>
        <a:lstStyle/>
        <a:p>
          <a:endParaRPr lang="ru-RU"/>
        </a:p>
      </dgm:t>
    </dgm:pt>
    <dgm:pt modelId="{1F17B143-56A6-4ED6-BFB0-D57F1D047139}" type="pres">
      <dgm:prSet presAssocID="{34B41D8E-9AA3-43A7-A223-98952172F21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89F043-1876-47E5-821D-39B564D361B4}" type="pres">
      <dgm:prSet presAssocID="{34B41D8E-9AA3-43A7-A223-98952172F21F}" presName="ellipse" presStyleLbl="trBgShp" presStyleIdx="0" presStyleCnt="1" custLinFactNeighborX="93" custLinFactNeighborY="87097"/>
      <dgm:spPr/>
    </dgm:pt>
    <dgm:pt modelId="{F0E2CDC7-D8AC-48DD-ADF6-8B8295576F6A}" type="pres">
      <dgm:prSet presAssocID="{34B41D8E-9AA3-43A7-A223-98952172F21F}" presName="arrow1" presStyleLbl="fgShp" presStyleIdx="0" presStyleCnt="1"/>
      <dgm:spPr/>
    </dgm:pt>
    <dgm:pt modelId="{CFF151A3-4FFD-4C8D-8BDB-AB8AF2C9FB21}" type="pres">
      <dgm:prSet presAssocID="{34B41D8E-9AA3-43A7-A223-98952172F21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A7D89-DE70-4DE4-B535-FCA06DC48BBA}" type="pres">
      <dgm:prSet presAssocID="{B60ADE97-5900-4AC8-A3F8-E3C632201CAC}" presName="item1" presStyleLbl="node1" presStyleIdx="0" presStyleCnt="3" custScaleX="173270" custLinFactNeighborX="-10432" custLinFactNeighborY="30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61483-3384-403B-B55F-9CCD7F387117}" type="pres">
      <dgm:prSet presAssocID="{0491405B-5422-4E1A-96D6-B4A32D6C170F}" presName="item2" presStyleLbl="node1" presStyleIdx="1" presStyleCnt="3" custScaleX="170335" custLinFactNeighborX="-14298" custLinFactNeighborY="31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07348-657A-49AD-BA36-C640A3E74850}" type="pres">
      <dgm:prSet presAssocID="{BC267C6F-BACC-4CB3-BBA5-997AF8FF02F8}" presName="item3" presStyleLbl="node1" presStyleIdx="2" presStyleCnt="3" custScaleX="183660" custLinFactNeighborX="26673" custLinFactNeighborY="55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21B69-71BE-4CB2-AE96-2108407C8BA9}" type="pres">
      <dgm:prSet presAssocID="{34B41D8E-9AA3-43A7-A223-98952172F21F}" presName="funnel" presStyleLbl="trAlignAcc1" presStyleIdx="0" presStyleCnt="1" custScaleX="107028" custScaleY="63118" custLinFactNeighborX="0" custLinFactNeighborY="21308"/>
      <dgm:spPr/>
    </dgm:pt>
  </dgm:ptLst>
  <dgm:cxnLst>
    <dgm:cxn modelId="{4EB0CCD0-EA4C-4999-BD12-33A8DE81EF24}" srcId="{34B41D8E-9AA3-43A7-A223-98952172F21F}" destId="{0491405B-5422-4E1A-96D6-B4A32D6C170F}" srcOrd="2" destOrd="0" parTransId="{4021C44F-076D-4DCD-A704-006F21BFCF52}" sibTransId="{438C7147-A971-4C75-9581-3F0A270D2752}"/>
    <dgm:cxn modelId="{8A69C605-7658-45E2-B8A9-A36A4F2526CE}" srcId="{34B41D8E-9AA3-43A7-A223-98952172F21F}" destId="{BC267C6F-BACC-4CB3-BBA5-997AF8FF02F8}" srcOrd="3" destOrd="0" parTransId="{544AF2F2-7D30-4484-A490-9DF154ED0D1A}" sibTransId="{691DD1CE-8DE6-458A-AACB-16F11A882593}"/>
    <dgm:cxn modelId="{A200EA3B-D5AE-492B-9CCD-585E30D9D9BA}" type="presOf" srcId="{BC267C6F-BACC-4CB3-BBA5-997AF8FF02F8}" destId="{CFF151A3-4FFD-4C8D-8BDB-AB8AF2C9FB21}" srcOrd="0" destOrd="0" presId="urn:microsoft.com/office/officeart/2005/8/layout/funnel1"/>
    <dgm:cxn modelId="{D292F17E-32EE-4960-A2D7-8EFACCFD387D}" srcId="{34B41D8E-9AA3-43A7-A223-98952172F21F}" destId="{B60ADE97-5900-4AC8-A3F8-E3C632201CAC}" srcOrd="1" destOrd="0" parTransId="{33E3DD9E-3D0D-405E-98BA-FAFA96D65B14}" sibTransId="{5D15522C-AA39-47C3-BA07-96F66B13AF44}"/>
    <dgm:cxn modelId="{73DBA36D-0ED8-4110-99DB-DC2A8D329903}" type="presOf" srcId="{34B41D8E-9AA3-43A7-A223-98952172F21F}" destId="{1F17B143-56A6-4ED6-BFB0-D57F1D047139}" srcOrd="0" destOrd="0" presId="urn:microsoft.com/office/officeart/2005/8/layout/funnel1"/>
    <dgm:cxn modelId="{13A38777-DA81-4C2D-9659-41AC5D2F351B}" type="presOf" srcId="{B60ADE97-5900-4AC8-A3F8-E3C632201CAC}" destId="{DB361483-3384-403B-B55F-9CCD7F387117}" srcOrd="0" destOrd="0" presId="urn:microsoft.com/office/officeart/2005/8/layout/funnel1"/>
    <dgm:cxn modelId="{230215A8-2E72-472F-BEBF-7346583F005C}" type="presOf" srcId="{0491405B-5422-4E1A-96D6-B4A32D6C170F}" destId="{05BA7D89-DE70-4DE4-B535-FCA06DC48BBA}" srcOrd="0" destOrd="0" presId="urn:microsoft.com/office/officeart/2005/8/layout/funnel1"/>
    <dgm:cxn modelId="{C9BC4046-A4AD-4780-BF4F-61BC3C047CF1}" type="presOf" srcId="{997F32BF-6E01-432C-9A8B-0E1B33E6EC44}" destId="{68707348-657A-49AD-BA36-C640A3E74850}" srcOrd="0" destOrd="0" presId="urn:microsoft.com/office/officeart/2005/8/layout/funnel1"/>
    <dgm:cxn modelId="{5E2751CA-C7AC-4C9F-A433-2BE0F6C70A49}" srcId="{34B41D8E-9AA3-43A7-A223-98952172F21F}" destId="{997F32BF-6E01-432C-9A8B-0E1B33E6EC44}" srcOrd="0" destOrd="0" parTransId="{9244923C-5E8E-43E7-AD98-02111B2D3EF1}" sibTransId="{9333B7B0-AE30-431C-A50A-E1ED82FB9F17}"/>
    <dgm:cxn modelId="{F71D1791-07D7-4A39-81A1-41FD460239AC}" type="presParOf" srcId="{1F17B143-56A6-4ED6-BFB0-D57F1D047139}" destId="{8289F043-1876-47E5-821D-39B564D361B4}" srcOrd="0" destOrd="0" presId="urn:microsoft.com/office/officeart/2005/8/layout/funnel1"/>
    <dgm:cxn modelId="{DC6D9BF8-B10C-4788-9B96-1D062DC9D8F7}" type="presParOf" srcId="{1F17B143-56A6-4ED6-BFB0-D57F1D047139}" destId="{F0E2CDC7-D8AC-48DD-ADF6-8B8295576F6A}" srcOrd="1" destOrd="0" presId="urn:microsoft.com/office/officeart/2005/8/layout/funnel1"/>
    <dgm:cxn modelId="{88A186CA-809F-454A-A27E-0117EEB845D4}" type="presParOf" srcId="{1F17B143-56A6-4ED6-BFB0-D57F1D047139}" destId="{CFF151A3-4FFD-4C8D-8BDB-AB8AF2C9FB21}" srcOrd="2" destOrd="0" presId="urn:microsoft.com/office/officeart/2005/8/layout/funnel1"/>
    <dgm:cxn modelId="{260C4133-211B-48FF-A9B5-62D8D8CC7BF8}" type="presParOf" srcId="{1F17B143-56A6-4ED6-BFB0-D57F1D047139}" destId="{05BA7D89-DE70-4DE4-B535-FCA06DC48BBA}" srcOrd="3" destOrd="0" presId="urn:microsoft.com/office/officeart/2005/8/layout/funnel1"/>
    <dgm:cxn modelId="{A8E193D9-DE80-451D-9177-1FE539455372}" type="presParOf" srcId="{1F17B143-56A6-4ED6-BFB0-D57F1D047139}" destId="{DB361483-3384-403B-B55F-9CCD7F387117}" srcOrd="4" destOrd="0" presId="urn:microsoft.com/office/officeart/2005/8/layout/funnel1"/>
    <dgm:cxn modelId="{E4F40CA3-D705-41F4-ADAC-2A33BED1E125}" type="presParOf" srcId="{1F17B143-56A6-4ED6-BFB0-D57F1D047139}" destId="{68707348-657A-49AD-BA36-C640A3E74850}" srcOrd="5" destOrd="0" presId="urn:microsoft.com/office/officeart/2005/8/layout/funnel1"/>
    <dgm:cxn modelId="{4B6A8A76-7A23-402E-BBB9-0134512AD5E0}" type="presParOf" srcId="{1F17B143-56A6-4ED6-BFB0-D57F1D047139}" destId="{D4421B69-71BE-4CB2-AE96-2108407C8BA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40DBCF-D847-4B3C-9C99-D7DC9EE8D0D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F065DA-9415-405C-B2EC-F2C92735DACA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/>
            <a:t>Выпускник активно и заинтересованно познающий мир</a:t>
          </a:r>
          <a:endParaRPr lang="ru-RU" sz="1400" dirty="0"/>
        </a:p>
      </dgm:t>
    </dgm:pt>
    <dgm:pt modelId="{3579B2F8-697C-41BC-973D-3FEC1A5CEE85}" type="parTrans" cxnId="{264EFC8B-B642-4B7A-9648-575FEF71B2AD}">
      <dgm:prSet/>
      <dgm:spPr/>
      <dgm:t>
        <a:bodyPr/>
        <a:lstStyle/>
        <a:p>
          <a:endParaRPr lang="ru-RU"/>
        </a:p>
      </dgm:t>
    </dgm:pt>
    <dgm:pt modelId="{EB0CF629-5589-43DA-9B89-8F402B0A773C}" type="sibTrans" cxnId="{264EFC8B-B642-4B7A-9648-575FEF71B2AD}">
      <dgm:prSet/>
      <dgm:spPr/>
      <dgm:t>
        <a:bodyPr/>
        <a:lstStyle/>
        <a:p>
          <a:endParaRPr lang="ru-RU"/>
        </a:p>
      </dgm:t>
    </dgm:pt>
    <dgm:pt modelId="{C33237E1-6409-434F-A791-ED89D1E0A76D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/>
            <a:t>Выпускник, способный применять полученные знания на практике</a:t>
          </a:r>
          <a:endParaRPr lang="ru-RU" sz="1400" dirty="0"/>
        </a:p>
      </dgm:t>
    </dgm:pt>
    <dgm:pt modelId="{6C7F769E-86DD-4A32-9DF4-1F4E861A36F2}" type="parTrans" cxnId="{2BA76E5D-7782-4184-B932-73E278102CBC}">
      <dgm:prSet/>
      <dgm:spPr/>
      <dgm:t>
        <a:bodyPr/>
        <a:lstStyle/>
        <a:p>
          <a:endParaRPr lang="ru-RU"/>
        </a:p>
      </dgm:t>
    </dgm:pt>
    <dgm:pt modelId="{69D5E630-84E7-4870-8CCA-C5766CA0988F}" type="sibTrans" cxnId="{2BA76E5D-7782-4184-B932-73E278102CBC}">
      <dgm:prSet/>
      <dgm:spPr/>
      <dgm:t>
        <a:bodyPr/>
        <a:lstStyle/>
        <a:p>
          <a:endParaRPr lang="ru-RU"/>
        </a:p>
      </dgm:t>
    </dgm:pt>
    <dgm:pt modelId="{15481015-ABDE-42CE-AE0D-E50C5425E37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Выпускник, ориентирующийся в мире профессий</a:t>
          </a:r>
          <a:endParaRPr lang="ru-RU" sz="1400" dirty="0">
            <a:solidFill>
              <a:schemeClr val="bg1"/>
            </a:solidFill>
          </a:endParaRPr>
        </a:p>
      </dgm:t>
    </dgm:pt>
    <dgm:pt modelId="{FC139748-46EF-4422-9865-BF278DFE8AD2}" type="parTrans" cxnId="{DC74619F-0E16-4577-96D3-608027693129}">
      <dgm:prSet/>
      <dgm:spPr/>
      <dgm:t>
        <a:bodyPr/>
        <a:lstStyle/>
        <a:p>
          <a:endParaRPr lang="ru-RU"/>
        </a:p>
      </dgm:t>
    </dgm:pt>
    <dgm:pt modelId="{240B9A68-77E6-45B1-B5E0-568F140B04DE}" type="sibTrans" cxnId="{DC74619F-0E16-4577-96D3-608027693129}">
      <dgm:prSet/>
      <dgm:spPr/>
      <dgm:t>
        <a:bodyPr/>
        <a:lstStyle/>
        <a:p>
          <a:endParaRPr lang="ru-RU"/>
        </a:p>
      </dgm:t>
    </dgm:pt>
    <dgm:pt modelId="{6F42D385-CFD3-4904-B7F8-1E9B3E3BCA73}">
      <dgm:prSet phldrT="[Текст]"/>
      <dgm:spPr/>
      <dgm:t>
        <a:bodyPr/>
        <a:lstStyle/>
        <a:p>
          <a:r>
            <a:rPr lang="ru-RU" dirty="0" smtClean="0"/>
            <a:t>Задачи, стоящие перед современной системой образования</a:t>
          </a:r>
          <a:endParaRPr lang="ru-RU" dirty="0"/>
        </a:p>
      </dgm:t>
    </dgm:pt>
    <dgm:pt modelId="{1559A604-AFC2-4382-B8B8-8051EDC5EF34}" type="parTrans" cxnId="{DC27A128-0CEC-42CE-BA71-EDDA0EE4C151}">
      <dgm:prSet/>
      <dgm:spPr/>
      <dgm:t>
        <a:bodyPr/>
        <a:lstStyle/>
        <a:p>
          <a:endParaRPr lang="ru-RU"/>
        </a:p>
      </dgm:t>
    </dgm:pt>
    <dgm:pt modelId="{03C44CE1-FEB7-4671-A842-6A658B2B070F}" type="sibTrans" cxnId="{DC27A128-0CEC-42CE-BA71-EDDA0EE4C151}">
      <dgm:prSet/>
      <dgm:spPr/>
      <dgm:t>
        <a:bodyPr/>
        <a:lstStyle/>
        <a:p>
          <a:endParaRPr lang="ru-RU"/>
        </a:p>
      </dgm:t>
    </dgm:pt>
    <dgm:pt modelId="{07BC7473-A8A3-49D5-B3BC-63A06D19126B}" type="pres">
      <dgm:prSet presAssocID="{A040DBCF-D847-4B3C-9C99-D7DC9EE8D0D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FF1BCE-1CBE-4787-916F-94074289D894}" type="pres">
      <dgm:prSet presAssocID="{A040DBCF-D847-4B3C-9C99-D7DC9EE8D0D9}" presName="ellipse" presStyleLbl="trBgShp" presStyleIdx="0" presStyleCnt="1" custLinFactNeighborX="-3752" custLinFactNeighborY="65503"/>
      <dgm:spPr/>
    </dgm:pt>
    <dgm:pt modelId="{629BF6CA-AC96-4EA6-B5C7-BFE324C739DD}" type="pres">
      <dgm:prSet presAssocID="{A040DBCF-D847-4B3C-9C99-D7DC9EE8D0D9}" presName="arrow1" presStyleLbl="fgShp" presStyleIdx="0" presStyleCnt="1"/>
      <dgm:spPr/>
    </dgm:pt>
    <dgm:pt modelId="{BFBE4615-5A66-4B1C-9EA7-3C57C5B70D5C}" type="pres">
      <dgm:prSet presAssocID="{A040DBCF-D847-4B3C-9C99-D7DC9EE8D0D9}" presName="rectangle" presStyleLbl="revTx" presStyleIdx="0" presStyleCnt="1" custScaleX="122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EF4D2-53DC-4483-BC13-F3C105DF9A43}" type="pres">
      <dgm:prSet presAssocID="{C33237E1-6409-434F-A791-ED89D1E0A76D}" presName="item1" presStyleLbl="node1" presStyleIdx="0" presStyleCnt="3" custScaleX="189049" custLinFactNeighborX="-6868" custLinFactNeighborY="21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F1959-6985-4525-A7E2-615023C15BB8}" type="pres">
      <dgm:prSet presAssocID="{15481015-ABDE-42CE-AE0D-E50C5425E37C}" presName="item2" presStyleLbl="node1" presStyleIdx="1" presStyleCnt="3" custScaleX="167692" custScaleY="112991" custLinFactNeighborX="-15357" custLinFactNeighborY="27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F434D-5AB0-4194-A01A-ABF494389343}" type="pres">
      <dgm:prSet presAssocID="{6F42D385-CFD3-4904-B7F8-1E9B3E3BCA73}" presName="item3" presStyleLbl="node1" presStyleIdx="2" presStyleCnt="3" custScaleX="181128" custScaleY="103790" custLinFactNeighborX="35116" custLinFactNeighborY="54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DD2D9-B003-40F6-9E1A-00EA5189CE7B}" type="pres">
      <dgm:prSet presAssocID="{A040DBCF-D847-4B3C-9C99-D7DC9EE8D0D9}" presName="funnel" presStyleLbl="trAlignAcc1" presStyleIdx="0" presStyleCnt="1" custScaleX="110989" custScaleY="68697" custLinFactNeighborX="-408" custLinFactNeighborY="14684"/>
      <dgm:spPr/>
    </dgm:pt>
  </dgm:ptLst>
  <dgm:cxnLst>
    <dgm:cxn modelId="{264EFC8B-B642-4B7A-9648-575FEF71B2AD}" srcId="{A040DBCF-D847-4B3C-9C99-D7DC9EE8D0D9}" destId="{EDF065DA-9415-405C-B2EC-F2C92735DACA}" srcOrd="0" destOrd="0" parTransId="{3579B2F8-697C-41BC-973D-3FEC1A5CEE85}" sibTransId="{EB0CF629-5589-43DA-9B89-8F402B0A773C}"/>
    <dgm:cxn modelId="{63029CCA-4189-40DC-A91A-85B5F9070A6F}" type="presOf" srcId="{6F42D385-CFD3-4904-B7F8-1E9B3E3BCA73}" destId="{BFBE4615-5A66-4B1C-9EA7-3C57C5B70D5C}" srcOrd="0" destOrd="0" presId="urn:microsoft.com/office/officeart/2005/8/layout/funnel1"/>
    <dgm:cxn modelId="{2BA76E5D-7782-4184-B932-73E278102CBC}" srcId="{A040DBCF-D847-4B3C-9C99-D7DC9EE8D0D9}" destId="{C33237E1-6409-434F-A791-ED89D1E0A76D}" srcOrd="1" destOrd="0" parTransId="{6C7F769E-86DD-4A32-9DF4-1F4E861A36F2}" sibTransId="{69D5E630-84E7-4870-8CCA-C5766CA0988F}"/>
    <dgm:cxn modelId="{DC74619F-0E16-4577-96D3-608027693129}" srcId="{A040DBCF-D847-4B3C-9C99-D7DC9EE8D0D9}" destId="{15481015-ABDE-42CE-AE0D-E50C5425E37C}" srcOrd="2" destOrd="0" parTransId="{FC139748-46EF-4422-9865-BF278DFE8AD2}" sibTransId="{240B9A68-77E6-45B1-B5E0-568F140B04DE}"/>
    <dgm:cxn modelId="{DC27A128-0CEC-42CE-BA71-EDDA0EE4C151}" srcId="{A040DBCF-D847-4B3C-9C99-D7DC9EE8D0D9}" destId="{6F42D385-CFD3-4904-B7F8-1E9B3E3BCA73}" srcOrd="3" destOrd="0" parTransId="{1559A604-AFC2-4382-B8B8-8051EDC5EF34}" sibTransId="{03C44CE1-FEB7-4671-A842-6A658B2B070F}"/>
    <dgm:cxn modelId="{43F9AF7F-724F-4CE4-8A72-F9D84436171A}" type="presOf" srcId="{15481015-ABDE-42CE-AE0D-E50C5425E37C}" destId="{9F9EF4D2-53DC-4483-BC13-F3C105DF9A43}" srcOrd="0" destOrd="0" presId="urn:microsoft.com/office/officeart/2005/8/layout/funnel1"/>
    <dgm:cxn modelId="{C6371D14-BA3E-4C8A-B37D-DCCE9A780599}" type="presOf" srcId="{A040DBCF-D847-4B3C-9C99-D7DC9EE8D0D9}" destId="{07BC7473-A8A3-49D5-B3BC-63A06D19126B}" srcOrd="0" destOrd="0" presId="urn:microsoft.com/office/officeart/2005/8/layout/funnel1"/>
    <dgm:cxn modelId="{0FE4701C-E99F-49C4-BEBD-4A409BDC17B4}" type="presOf" srcId="{EDF065DA-9415-405C-B2EC-F2C92735DACA}" destId="{A60F434D-5AB0-4194-A01A-ABF494389343}" srcOrd="0" destOrd="0" presId="urn:microsoft.com/office/officeart/2005/8/layout/funnel1"/>
    <dgm:cxn modelId="{5FC46F31-A742-496B-BC92-E1189613FDCE}" type="presOf" srcId="{C33237E1-6409-434F-A791-ED89D1E0A76D}" destId="{962F1959-6985-4525-A7E2-615023C15BB8}" srcOrd="0" destOrd="0" presId="urn:microsoft.com/office/officeart/2005/8/layout/funnel1"/>
    <dgm:cxn modelId="{0D46CBFC-48D4-4D0D-9799-C53619A88BAA}" type="presParOf" srcId="{07BC7473-A8A3-49D5-B3BC-63A06D19126B}" destId="{13FF1BCE-1CBE-4787-916F-94074289D894}" srcOrd="0" destOrd="0" presId="urn:microsoft.com/office/officeart/2005/8/layout/funnel1"/>
    <dgm:cxn modelId="{732147CD-D8C0-4815-BEE8-07E06D1EB94E}" type="presParOf" srcId="{07BC7473-A8A3-49D5-B3BC-63A06D19126B}" destId="{629BF6CA-AC96-4EA6-B5C7-BFE324C739DD}" srcOrd="1" destOrd="0" presId="urn:microsoft.com/office/officeart/2005/8/layout/funnel1"/>
    <dgm:cxn modelId="{6C06B919-24A8-4EE5-860B-C509E319EA8A}" type="presParOf" srcId="{07BC7473-A8A3-49D5-B3BC-63A06D19126B}" destId="{BFBE4615-5A66-4B1C-9EA7-3C57C5B70D5C}" srcOrd="2" destOrd="0" presId="urn:microsoft.com/office/officeart/2005/8/layout/funnel1"/>
    <dgm:cxn modelId="{5F1EE0A8-329B-44B4-82C2-AFA160CE1E79}" type="presParOf" srcId="{07BC7473-A8A3-49D5-B3BC-63A06D19126B}" destId="{9F9EF4D2-53DC-4483-BC13-F3C105DF9A43}" srcOrd="3" destOrd="0" presId="urn:microsoft.com/office/officeart/2005/8/layout/funnel1"/>
    <dgm:cxn modelId="{787F23E7-4A29-48CE-8139-C5AEC1405368}" type="presParOf" srcId="{07BC7473-A8A3-49D5-B3BC-63A06D19126B}" destId="{962F1959-6985-4525-A7E2-615023C15BB8}" srcOrd="4" destOrd="0" presId="urn:microsoft.com/office/officeart/2005/8/layout/funnel1"/>
    <dgm:cxn modelId="{18BD5C2E-BF10-4AB4-A24F-D2CFF20D932C}" type="presParOf" srcId="{07BC7473-A8A3-49D5-B3BC-63A06D19126B}" destId="{A60F434D-5AB0-4194-A01A-ABF494389343}" srcOrd="5" destOrd="0" presId="urn:microsoft.com/office/officeart/2005/8/layout/funnel1"/>
    <dgm:cxn modelId="{3294C33E-C045-412C-89E6-1AD7C80BC17B}" type="presParOf" srcId="{07BC7473-A8A3-49D5-B3BC-63A06D19126B}" destId="{846DD2D9-B003-40F6-9E1A-00EA5189CE7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1A28AD-C047-4595-8BD6-1E3DEEE25E0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3D83DBF-46A6-424E-8EA7-DF2E96D6A5E6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dirty="0" smtClean="0"/>
            <a:t>Передают и получают  знания, умения и навыки (компетенции) на уроках, во внеурочной деятельности, в дополнительном образовании</a:t>
          </a:r>
          <a:endParaRPr lang="ru-RU" sz="1200" dirty="0"/>
        </a:p>
      </dgm:t>
    </dgm:pt>
    <dgm:pt modelId="{CA0C5DDD-A30C-4AE4-A07C-55179FD8ABD4}" type="parTrans" cxnId="{0E89E526-97AE-419E-BD07-6ED478EF679B}">
      <dgm:prSet/>
      <dgm:spPr/>
      <dgm:t>
        <a:bodyPr/>
        <a:lstStyle/>
        <a:p>
          <a:endParaRPr lang="ru-RU"/>
        </a:p>
      </dgm:t>
    </dgm:pt>
    <dgm:pt modelId="{603C2749-168D-4E6F-9A8C-8A76ED2087C4}" type="sibTrans" cxnId="{0E89E526-97AE-419E-BD07-6ED478EF679B}">
      <dgm:prSet/>
      <dgm:spPr/>
      <dgm:t>
        <a:bodyPr/>
        <a:lstStyle/>
        <a:p>
          <a:endParaRPr lang="ru-RU"/>
        </a:p>
      </dgm:t>
    </dgm:pt>
    <dgm:pt modelId="{8B8D4DEB-A57F-4C67-A8B2-61301A457FC6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/>
            <a:t>Применение полученных компетенций в учебной деятельности</a:t>
          </a:r>
          <a:endParaRPr lang="ru-RU" sz="1400" dirty="0"/>
        </a:p>
      </dgm:t>
    </dgm:pt>
    <dgm:pt modelId="{1F2D33F1-1653-4F7C-8C8B-359D59DE6BCA}" type="parTrans" cxnId="{452E67E4-498D-4634-86BB-05CAECCB757C}">
      <dgm:prSet/>
      <dgm:spPr/>
      <dgm:t>
        <a:bodyPr/>
        <a:lstStyle/>
        <a:p>
          <a:endParaRPr lang="ru-RU"/>
        </a:p>
      </dgm:t>
    </dgm:pt>
    <dgm:pt modelId="{551C0417-8780-47CD-9612-9921080F3912}" type="sibTrans" cxnId="{452E67E4-498D-4634-86BB-05CAECCB757C}">
      <dgm:prSet/>
      <dgm:spPr/>
      <dgm:t>
        <a:bodyPr/>
        <a:lstStyle/>
        <a:p>
          <a:endParaRPr lang="ru-RU"/>
        </a:p>
      </dgm:t>
    </dgm:pt>
    <dgm:pt modelId="{8D595B33-74F8-431F-9E49-5004E66B8C7E}">
      <dgm:prSet phldrT="[Текст]"/>
      <dgm:spPr/>
      <dgm:t>
        <a:bodyPr/>
        <a:lstStyle/>
        <a:p>
          <a:r>
            <a:rPr lang="ru-RU" dirty="0" smtClean="0"/>
            <a:t>Системное применение в исследовательских работах и проектах по профилю будущей профессии</a:t>
          </a:r>
          <a:endParaRPr lang="ru-RU" dirty="0"/>
        </a:p>
      </dgm:t>
    </dgm:pt>
    <dgm:pt modelId="{AC2F1F42-9626-45A0-8B36-7A067FCE2022}" type="parTrans" cxnId="{F162B9D8-DDBE-4275-BFE0-02EE1B897E66}">
      <dgm:prSet/>
      <dgm:spPr/>
      <dgm:t>
        <a:bodyPr/>
        <a:lstStyle/>
        <a:p>
          <a:endParaRPr lang="ru-RU"/>
        </a:p>
      </dgm:t>
    </dgm:pt>
    <dgm:pt modelId="{A4FD4DAB-47BE-44B9-9205-860F9D699E9D}" type="sibTrans" cxnId="{F162B9D8-DDBE-4275-BFE0-02EE1B897E66}">
      <dgm:prSet/>
      <dgm:spPr/>
      <dgm:t>
        <a:bodyPr/>
        <a:lstStyle/>
        <a:p>
          <a:endParaRPr lang="ru-RU"/>
        </a:p>
      </dgm:t>
    </dgm:pt>
    <dgm:pt modelId="{52C95D6F-7435-4165-AF06-1E4EE50D3BBE}" type="pres">
      <dgm:prSet presAssocID="{C91A28AD-C047-4595-8BD6-1E3DEEE25E09}" presName="Name0" presStyleCnt="0">
        <dgm:presLayoutVars>
          <dgm:dir/>
          <dgm:animLvl val="lvl"/>
          <dgm:resizeHandles val="exact"/>
        </dgm:presLayoutVars>
      </dgm:prSet>
      <dgm:spPr/>
    </dgm:pt>
    <dgm:pt modelId="{549CA7C2-1113-44D2-B4B0-6C6655D7962A}" type="pres">
      <dgm:prSet presAssocID="{43D83DBF-46A6-424E-8EA7-DF2E96D6A5E6}" presName="parTxOnly" presStyleLbl="node1" presStyleIdx="0" presStyleCnt="3" custScaleX="75664" custScaleY="104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4A873-D007-4DA4-ACF5-A0DBE220EF2F}" type="pres">
      <dgm:prSet presAssocID="{603C2749-168D-4E6F-9A8C-8A76ED2087C4}" presName="parTxOnlySpace" presStyleCnt="0"/>
      <dgm:spPr/>
    </dgm:pt>
    <dgm:pt modelId="{7306E790-7036-4190-97ED-5A4D39A30537}" type="pres">
      <dgm:prSet presAssocID="{8B8D4DEB-A57F-4C67-A8B2-61301A457FC6}" presName="parTxOnly" presStyleLbl="node1" presStyleIdx="1" presStyleCnt="3" custScaleX="664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30E36-39F9-4942-A245-2CC388FF5834}" type="pres">
      <dgm:prSet presAssocID="{551C0417-8780-47CD-9612-9921080F3912}" presName="parTxOnlySpace" presStyleCnt="0"/>
      <dgm:spPr/>
    </dgm:pt>
    <dgm:pt modelId="{32DA8CA2-47E0-4FE0-9BAB-501177ADD56B}" type="pres">
      <dgm:prSet presAssocID="{8D595B33-74F8-431F-9E49-5004E66B8C7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031CBE-D741-498E-A64C-AE144BA44772}" type="presOf" srcId="{8D595B33-74F8-431F-9E49-5004E66B8C7E}" destId="{32DA8CA2-47E0-4FE0-9BAB-501177ADD56B}" srcOrd="0" destOrd="0" presId="urn:microsoft.com/office/officeart/2005/8/layout/chevron1"/>
    <dgm:cxn modelId="{E047F048-0460-49D0-8D2F-DBBADD8C4FB8}" type="presOf" srcId="{C91A28AD-C047-4595-8BD6-1E3DEEE25E09}" destId="{52C95D6F-7435-4165-AF06-1E4EE50D3BBE}" srcOrd="0" destOrd="0" presId="urn:microsoft.com/office/officeart/2005/8/layout/chevron1"/>
    <dgm:cxn modelId="{20B8B3ED-6DE7-43AF-AF61-87227AE7A61F}" type="presOf" srcId="{43D83DBF-46A6-424E-8EA7-DF2E96D6A5E6}" destId="{549CA7C2-1113-44D2-B4B0-6C6655D7962A}" srcOrd="0" destOrd="0" presId="urn:microsoft.com/office/officeart/2005/8/layout/chevron1"/>
    <dgm:cxn modelId="{452E67E4-498D-4634-86BB-05CAECCB757C}" srcId="{C91A28AD-C047-4595-8BD6-1E3DEEE25E09}" destId="{8B8D4DEB-A57F-4C67-A8B2-61301A457FC6}" srcOrd="1" destOrd="0" parTransId="{1F2D33F1-1653-4F7C-8C8B-359D59DE6BCA}" sibTransId="{551C0417-8780-47CD-9612-9921080F3912}"/>
    <dgm:cxn modelId="{1E5A8B5B-BA58-45ED-8C48-5918F586050B}" type="presOf" srcId="{8B8D4DEB-A57F-4C67-A8B2-61301A457FC6}" destId="{7306E790-7036-4190-97ED-5A4D39A30537}" srcOrd="0" destOrd="0" presId="urn:microsoft.com/office/officeart/2005/8/layout/chevron1"/>
    <dgm:cxn modelId="{0E89E526-97AE-419E-BD07-6ED478EF679B}" srcId="{C91A28AD-C047-4595-8BD6-1E3DEEE25E09}" destId="{43D83DBF-46A6-424E-8EA7-DF2E96D6A5E6}" srcOrd="0" destOrd="0" parTransId="{CA0C5DDD-A30C-4AE4-A07C-55179FD8ABD4}" sibTransId="{603C2749-168D-4E6F-9A8C-8A76ED2087C4}"/>
    <dgm:cxn modelId="{F162B9D8-DDBE-4275-BFE0-02EE1B897E66}" srcId="{C91A28AD-C047-4595-8BD6-1E3DEEE25E09}" destId="{8D595B33-74F8-431F-9E49-5004E66B8C7E}" srcOrd="2" destOrd="0" parTransId="{AC2F1F42-9626-45A0-8B36-7A067FCE2022}" sibTransId="{A4FD4DAB-47BE-44B9-9205-860F9D699E9D}"/>
    <dgm:cxn modelId="{554CE550-D1A1-453B-B6BD-0B7DD1658257}" type="presParOf" srcId="{52C95D6F-7435-4165-AF06-1E4EE50D3BBE}" destId="{549CA7C2-1113-44D2-B4B0-6C6655D7962A}" srcOrd="0" destOrd="0" presId="urn:microsoft.com/office/officeart/2005/8/layout/chevron1"/>
    <dgm:cxn modelId="{5E2459D2-AE68-47B8-A371-02A81ADA4EF5}" type="presParOf" srcId="{52C95D6F-7435-4165-AF06-1E4EE50D3BBE}" destId="{7244A873-D007-4DA4-ACF5-A0DBE220EF2F}" srcOrd="1" destOrd="0" presId="urn:microsoft.com/office/officeart/2005/8/layout/chevron1"/>
    <dgm:cxn modelId="{011E2077-B4E4-46FE-BADF-70D3481BEC96}" type="presParOf" srcId="{52C95D6F-7435-4165-AF06-1E4EE50D3BBE}" destId="{7306E790-7036-4190-97ED-5A4D39A30537}" srcOrd="2" destOrd="0" presId="urn:microsoft.com/office/officeart/2005/8/layout/chevron1"/>
    <dgm:cxn modelId="{7BF582BF-E2D1-47E6-AEA5-E64BA3A6E8D6}" type="presParOf" srcId="{52C95D6F-7435-4165-AF06-1E4EE50D3BBE}" destId="{FB530E36-39F9-4942-A245-2CC388FF5834}" srcOrd="3" destOrd="0" presId="urn:microsoft.com/office/officeart/2005/8/layout/chevron1"/>
    <dgm:cxn modelId="{FCC5025D-C251-482E-BADC-5DB7434810A5}" type="presParOf" srcId="{52C95D6F-7435-4165-AF06-1E4EE50D3BBE}" destId="{32DA8CA2-47E0-4FE0-9BAB-501177ADD56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89F043-1876-47E5-821D-39B564D361B4}">
      <dsp:nvSpPr>
        <dsp:cNvPr id="0" name=""/>
        <dsp:cNvSpPr/>
      </dsp:nvSpPr>
      <dsp:spPr>
        <a:xfrm>
          <a:off x="1465445" y="1318540"/>
          <a:ext cx="3976942" cy="138113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E2CDC7-D8AC-48DD-ADF6-8B8295576F6A}">
      <dsp:nvSpPr>
        <dsp:cNvPr id="0" name=""/>
        <dsp:cNvSpPr/>
      </dsp:nvSpPr>
      <dsp:spPr>
        <a:xfrm>
          <a:off x="3071021" y="3497551"/>
          <a:ext cx="770725" cy="49326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151A3-4FFD-4C8D-8BDB-AB8AF2C9FB21}">
      <dsp:nvSpPr>
        <dsp:cNvPr id="0" name=""/>
        <dsp:cNvSpPr/>
      </dsp:nvSpPr>
      <dsp:spPr>
        <a:xfrm>
          <a:off x="1606643" y="3892162"/>
          <a:ext cx="3699481" cy="924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Проблемы современной школы по результатам опросов учителей</a:t>
          </a:r>
          <a:endParaRPr lang="ru-RU" sz="1800" kern="1200" dirty="0"/>
        </a:p>
      </dsp:txBody>
      <dsp:txXfrm>
        <a:off x="1606643" y="3892162"/>
        <a:ext cx="3699481" cy="924870"/>
      </dsp:txXfrm>
    </dsp:sp>
    <dsp:sp modelId="{05BA7D89-DE70-4DE4-B535-FCA06DC48BBA}">
      <dsp:nvSpPr>
        <dsp:cNvPr id="0" name=""/>
        <dsp:cNvSpPr/>
      </dsp:nvSpPr>
      <dsp:spPr>
        <a:xfrm>
          <a:off x="2254664" y="2028820"/>
          <a:ext cx="2403784" cy="13873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Недостаточное количество  практически значимых заданий</a:t>
          </a:r>
          <a:endParaRPr lang="ru-RU" sz="1400" kern="1200" dirty="0"/>
        </a:p>
      </dsp:txBody>
      <dsp:txXfrm>
        <a:off x="2254664" y="2028820"/>
        <a:ext cx="2403784" cy="1387305"/>
      </dsp:txXfrm>
    </dsp:sp>
    <dsp:sp modelId="{DB361483-3384-403B-B55F-9CCD7F387117}">
      <dsp:nvSpPr>
        <dsp:cNvPr id="0" name=""/>
        <dsp:cNvSpPr/>
      </dsp:nvSpPr>
      <dsp:spPr>
        <a:xfrm>
          <a:off x="1228695" y="1002849"/>
          <a:ext cx="2363066" cy="138730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Слабая профориентация обучающихся</a:t>
          </a:r>
          <a:endParaRPr lang="ru-RU" sz="1400" kern="1200" dirty="0"/>
        </a:p>
      </dsp:txBody>
      <dsp:txXfrm>
        <a:off x="1228695" y="1002849"/>
        <a:ext cx="2363066" cy="1387305"/>
      </dsp:txXfrm>
    </dsp:sp>
    <dsp:sp modelId="{68707348-657A-49AD-BA36-C640A3E74850}">
      <dsp:nvSpPr>
        <dsp:cNvPr id="0" name=""/>
        <dsp:cNvSpPr/>
      </dsp:nvSpPr>
      <dsp:spPr>
        <a:xfrm>
          <a:off x="3122794" y="1002852"/>
          <a:ext cx="2547925" cy="138730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Недостаточность применения активных методов обучения</a:t>
          </a:r>
          <a:endParaRPr lang="ru-RU" sz="1400" kern="1200" dirty="0"/>
        </a:p>
      </dsp:txBody>
      <dsp:txXfrm>
        <a:off x="3122794" y="1002852"/>
        <a:ext cx="2547925" cy="1387305"/>
      </dsp:txXfrm>
    </dsp:sp>
    <dsp:sp modelId="{D4421B69-71BE-4CB2-AE96-2108407C8BA9}">
      <dsp:nvSpPr>
        <dsp:cNvPr id="0" name=""/>
        <dsp:cNvSpPr/>
      </dsp:nvSpPr>
      <dsp:spPr>
        <a:xfrm>
          <a:off x="1146686" y="1318522"/>
          <a:ext cx="4619394" cy="217936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FF1BCE-1CBE-4787-916F-94074289D894}">
      <dsp:nvSpPr>
        <dsp:cNvPr id="0" name=""/>
        <dsp:cNvSpPr/>
      </dsp:nvSpPr>
      <dsp:spPr>
        <a:xfrm>
          <a:off x="1713035" y="1035309"/>
          <a:ext cx="4035458" cy="140146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9BF6CA-AC96-4EA6-B5C7-BFE324C739DD}">
      <dsp:nvSpPr>
        <dsp:cNvPr id="0" name=""/>
        <dsp:cNvSpPr/>
      </dsp:nvSpPr>
      <dsp:spPr>
        <a:xfrm>
          <a:off x="3497399" y="3549013"/>
          <a:ext cx="782065" cy="50052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E4615-5A66-4B1C-9EA7-3C57C5B70D5C}">
      <dsp:nvSpPr>
        <dsp:cNvPr id="0" name=""/>
        <dsp:cNvSpPr/>
      </dsp:nvSpPr>
      <dsp:spPr>
        <a:xfrm>
          <a:off x="1584166" y="3949431"/>
          <a:ext cx="4608531" cy="938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Задачи, стоящие перед современной системой образования</a:t>
          </a:r>
          <a:endParaRPr lang="ru-RU" sz="2000" kern="1200" dirty="0"/>
        </a:p>
      </dsp:txBody>
      <dsp:txXfrm>
        <a:off x="1584166" y="3949431"/>
        <a:ext cx="4608531" cy="938478"/>
      </dsp:txXfrm>
    </dsp:sp>
    <dsp:sp modelId="{9F9EF4D2-53DC-4483-BC13-F3C105DF9A43}">
      <dsp:nvSpPr>
        <dsp:cNvPr id="0" name=""/>
        <dsp:cNvSpPr/>
      </dsp:nvSpPr>
      <dsp:spPr>
        <a:xfrm>
          <a:off x="2608139" y="1930414"/>
          <a:ext cx="2661277" cy="1407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Выпускник, ориентирующийся в мире профессий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08139" y="1930414"/>
        <a:ext cx="2661277" cy="1407718"/>
      </dsp:txXfrm>
    </dsp:sp>
    <dsp:sp modelId="{962F1959-6985-4525-A7E2-615023C15BB8}">
      <dsp:nvSpPr>
        <dsp:cNvPr id="0" name=""/>
        <dsp:cNvSpPr/>
      </dsp:nvSpPr>
      <dsp:spPr>
        <a:xfrm>
          <a:off x="1631661" y="872560"/>
          <a:ext cx="2360630" cy="159059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Выпускник, способный применять полученные знания на практике</a:t>
          </a:r>
          <a:endParaRPr lang="ru-RU" sz="1400" kern="1200" dirty="0"/>
        </a:p>
      </dsp:txBody>
      <dsp:txXfrm>
        <a:off x="1631661" y="872560"/>
        <a:ext cx="2360630" cy="1590594"/>
      </dsp:txXfrm>
    </dsp:sp>
    <dsp:sp modelId="{A60F434D-5AB0-4194-A01A-ABF494389343}">
      <dsp:nvSpPr>
        <dsp:cNvPr id="0" name=""/>
        <dsp:cNvSpPr/>
      </dsp:nvSpPr>
      <dsp:spPr>
        <a:xfrm>
          <a:off x="3686609" y="968746"/>
          <a:ext cx="2549771" cy="146107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Выпускник активно и заинтересованно познающий мир</a:t>
          </a:r>
          <a:endParaRPr lang="ru-RU" sz="1400" kern="1200" dirty="0"/>
        </a:p>
      </dsp:txBody>
      <dsp:txXfrm>
        <a:off x="3686609" y="968746"/>
        <a:ext cx="2549771" cy="1461070"/>
      </dsp:txXfrm>
    </dsp:sp>
    <dsp:sp modelId="{846DD2D9-B003-40F6-9E1A-00EA5189CE7B}">
      <dsp:nvSpPr>
        <dsp:cNvPr id="0" name=""/>
        <dsp:cNvSpPr/>
      </dsp:nvSpPr>
      <dsp:spPr>
        <a:xfrm>
          <a:off x="1440144" y="1008106"/>
          <a:ext cx="4860838" cy="240690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9CA7C2-1113-44D2-B4B0-6C6655D7962A}">
      <dsp:nvSpPr>
        <dsp:cNvPr id="0" name=""/>
        <dsp:cNvSpPr/>
      </dsp:nvSpPr>
      <dsp:spPr>
        <a:xfrm>
          <a:off x="37" y="1175519"/>
          <a:ext cx="3114773" cy="1712960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Передают и получают  знания, умения и навыки (компетенции) на уроках, во внеурочной деятельности, в дополнительном образовании</a:t>
          </a:r>
          <a:endParaRPr lang="ru-RU" sz="1200" kern="1200" dirty="0"/>
        </a:p>
      </dsp:txBody>
      <dsp:txXfrm>
        <a:off x="37" y="1175519"/>
        <a:ext cx="3114773" cy="1712960"/>
      </dsp:txXfrm>
    </dsp:sp>
    <dsp:sp modelId="{7306E790-7036-4190-97ED-5A4D39A30537}">
      <dsp:nvSpPr>
        <dsp:cNvPr id="0" name=""/>
        <dsp:cNvSpPr/>
      </dsp:nvSpPr>
      <dsp:spPr>
        <a:xfrm>
          <a:off x="2703152" y="1208682"/>
          <a:ext cx="2735883" cy="164663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Применение полученных компетенций в учебной деятельности</a:t>
          </a:r>
          <a:endParaRPr lang="ru-RU" sz="1400" kern="1200" dirty="0"/>
        </a:p>
      </dsp:txBody>
      <dsp:txXfrm>
        <a:off x="2703152" y="1208682"/>
        <a:ext cx="2735883" cy="1646634"/>
      </dsp:txXfrm>
    </dsp:sp>
    <dsp:sp modelId="{32DA8CA2-47E0-4FE0-9BAB-501177ADD56B}">
      <dsp:nvSpPr>
        <dsp:cNvPr id="0" name=""/>
        <dsp:cNvSpPr/>
      </dsp:nvSpPr>
      <dsp:spPr>
        <a:xfrm>
          <a:off x="5027376" y="1208682"/>
          <a:ext cx="4116585" cy="16466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Системное применение в исследовательских работах и проектах по профилю будущей профессии</a:t>
          </a:r>
          <a:endParaRPr lang="ru-RU" sz="2000" kern="1200" dirty="0"/>
        </a:p>
      </dsp:txBody>
      <dsp:txXfrm>
        <a:off x="5027376" y="1208682"/>
        <a:ext cx="4116585" cy="1646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1026" cy="496174"/>
          </a:xfrm>
          <a:prstGeom prst="rect">
            <a:avLst/>
          </a:prstGeom>
        </p:spPr>
        <p:txBody>
          <a:bodyPr vert="horz" lIns="91295" tIns="45648" rIns="91295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510" y="1"/>
            <a:ext cx="2891025" cy="496174"/>
          </a:xfrm>
          <a:prstGeom prst="rect">
            <a:avLst/>
          </a:prstGeom>
        </p:spPr>
        <p:txBody>
          <a:bodyPr vert="horz" lIns="91295" tIns="45648" rIns="91295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30282-687F-4EAD-AE8F-EA74E3030676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891026" cy="496173"/>
          </a:xfrm>
          <a:prstGeom prst="rect">
            <a:avLst/>
          </a:prstGeom>
        </p:spPr>
        <p:txBody>
          <a:bodyPr vert="horz" lIns="91295" tIns="45648" rIns="91295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510" y="9430467"/>
            <a:ext cx="2891025" cy="496173"/>
          </a:xfrm>
          <a:prstGeom prst="rect">
            <a:avLst/>
          </a:prstGeom>
        </p:spPr>
        <p:txBody>
          <a:bodyPr vert="horz" lIns="91295" tIns="45648" rIns="91295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5283FD-FA78-4B8E-8476-218FF6EBB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72386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1026" cy="496174"/>
          </a:xfrm>
          <a:prstGeom prst="rect">
            <a:avLst/>
          </a:prstGeom>
        </p:spPr>
        <p:txBody>
          <a:bodyPr vert="horz" lIns="91295" tIns="45648" rIns="91295" bIns="4564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510" y="1"/>
            <a:ext cx="2891025" cy="496174"/>
          </a:xfrm>
          <a:prstGeom prst="rect">
            <a:avLst/>
          </a:prstGeom>
        </p:spPr>
        <p:txBody>
          <a:bodyPr vert="horz" lIns="91295" tIns="45648" rIns="91295" bIns="4564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EB13C3-4E3C-41E9-92C9-4866A542FD76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5" tIns="45648" rIns="91295" bIns="4564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444" y="4716027"/>
            <a:ext cx="5336201" cy="4467146"/>
          </a:xfrm>
          <a:prstGeom prst="rect">
            <a:avLst/>
          </a:prstGeom>
        </p:spPr>
        <p:txBody>
          <a:bodyPr vert="horz" lIns="91295" tIns="45648" rIns="91295" bIns="4564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891026" cy="496173"/>
          </a:xfrm>
          <a:prstGeom prst="rect">
            <a:avLst/>
          </a:prstGeom>
        </p:spPr>
        <p:txBody>
          <a:bodyPr vert="horz" lIns="91295" tIns="45648" rIns="91295" bIns="4564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510" y="9430467"/>
            <a:ext cx="2891025" cy="496173"/>
          </a:xfrm>
          <a:prstGeom prst="rect">
            <a:avLst/>
          </a:prstGeom>
        </p:spPr>
        <p:txBody>
          <a:bodyPr vert="horz" lIns="91295" tIns="45648" rIns="91295" bIns="4564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7D3892-CC7A-4240-B5D6-A20B8886C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70929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Титульный слайд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5816" indent="-28300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2025" indent="-22640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4835" indent="-22640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7646" indent="-22640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0456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3266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6075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8886" indent="-2264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518B97CA-E0A1-48BC-AC02-F4440B515FD3}" type="slidenum">
              <a:rPr 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3544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538955"/>
            <a:ext cx="8458200" cy="1222375"/>
          </a:xfrm>
          <a:effectLst/>
        </p:spPr>
        <p:txBody>
          <a:bodyPr anchor="t"/>
          <a:lstStyle>
            <a:lvl1pPr>
              <a:defRPr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571744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C9248-6386-4B2B-891D-E1C6D112566D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45B69-2DC1-4DED-BFC8-079A5A07A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C528-8586-46E0-A5B4-78799C578436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71E59-C7A4-4EE0-8813-98BAFE00F6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DBD8-1336-4664-A6D6-3D089ABB46F8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3B3B-1EDF-4861-B8D3-74A471471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D138-2DA5-43AA-B165-F89D5FD25096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E65B304-CA24-4E57-AAFA-98E6821BEC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497A-86CE-47EE-BEEC-DBCF458F729B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DF633-8464-49D9-B9DE-589F4AE50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F3A6E-8EB5-45B3-BD56-AF1D9E71A88A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0DBD-BFFF-4BC0-B55E-F8490BFC71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7415-9069-4FC0-BEE3-F905416A2EAB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7DD35-BF88-4F37-BC6B-EF09EA6A4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E7DB2-051D-4324-A671-3376A915E8C8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1EF47456-A003-479B-9C2C-E1AC701C2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781E-E3B8-4096-BFF1-571CD021A831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F1D2C-C0F4-4BCA-AADF-F14A5CFAE6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9694-87F9-4204-AA22-DAF8C1AD1A02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47D07-DC25-4C1C-A98A-700638ADA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3B72E-FC3E-4165-A983-B1A0FF4C8B22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AD54C-BF0C-4D99-92BD-835796340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299CFF-9E7C-44B3-B80E-9164F4327153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468313" y="6477000"/>
            <a:ext cx="8523287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CA1AD8-45F0-45CF-AFAB-BC71849B57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2" r:id="rId1"/>
    <p:sldLayoutId id="2147485113" r:id="rId2"/>
    <p:sldLayoutId id="2147485114" r:id="rId3"/>
    <p:sldLayoutId id="2147485115" r:id="rId4"/>
    <p:sldLayoutId id="2147485116" r:id="rId5"/>
    <p:sldLayoutId id="2147485117" r:id="rId6"/>
    <p:sldLayoutId id="2147485118" r:id="rId7"/>
    <p:sldLayoutId id="2147485119" r:id="rId8"/>
    <p:sldLayoutId id="2147485120" r:id="rId9"/>
    <p:sldLayoutId id="2147485121" r:id="rId10"/>
    <p:sldLayoutId id="214748512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1950" y="3500438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проекта</a:t>
            </a:r>
            <a:br>
              <a:rPr lang="ru-RU" dirty="0" smtClean="0"/>
            </a:br>
            <a:r>
              <a:rPr lang="ru-RU" sz="2000" dirty="0" smtClean="0"/>
              <a:t>«Внедрение технологий 3</a:t>
            </a:r>
            <a:r>
              <a:rPr lang="en-US" sz="2000" dirty="0" smtClean="0"/>
              <a:t>D</a:t>
            </a:r>
            <a:r>
              <a:rPr lang="ru-RU" sz="2000" dirty="0" smtClean="0"/>
              <a:t>- моделирования в деятельность образовательных организаций Чернянского района»</a:t>
            </a:r>
            <a:endParaRPr lang="ru-RU" sz="2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88" y="2492375"/>
            <a:ext cx="8458200" cy="742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Управление образования администрации Чернянского района</a:t>
            </a: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7188" y="5013325"/>
            <a:ext cx="86074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Начальник отдела методического сопровождения информатизации образования ОМИЦ управления образования администрации Чернянского района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Долгушин Александр Владимирович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850" y="6357938"/>
            <a:ext cx="678656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Чернянка,  2016 год</a:t>
            </a:r>
          </a:p>
        </p:txBody>
      </p:sp>
      <p:pic>
        <p:nvPicPr>
          <p:cNvPr id="7" name="Picture 9" descr="i?id=35587639-54-72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467544" y="188640"/>
            <a:ext cx="1366837" cy="1695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БУДЕТ»)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179388" y="1125538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Результаты педагогических исследований и опросов педагогов </a:t>
            </a:r>
            <a:r>
              <a:rPr lang="ru-RU" dirty="0" smtClean="0">
                <a:solidFill>
                  <a:srgbClr val="0070C0"/>
                </a:solidFill>
              </a:rPr>
              <a:t>к 2018 году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388" y="1773238"/>
          <a:ext cx="8784980" cy="478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/>
                <a:gridCol w="1080121"/>
                <a:gridCol w="4320480"/>
                <a:gridCol w="1152129"/>
                <a:gridCol w="1152129"/>
              </a:tblGrid>
              <a:tr h="504056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владения технологиями</a:t>
                      </a:r>
                      <a:r>
                        <a:rPr lang="ru-RU" baseline="0" dirty="0" smtClean="0"/>
                        <a:t> 3</a:t>
                      </a:r>
                      <a:r>
                        <a:rPr lang="en-US" baseline="0" dirty="0" smtClean="0"/>
                        <a:t>D</a:t>
                      </a:r>
                      <a:r>
                        <a:rPr lang="ru-RU" baseline="0" dirty="0" smtClean="0"/>
                        <a:t>-моделирования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Обучающиеся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43% школ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43 % школ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Наличие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-принтеров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43% школ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43 % школ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знаниями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 (прошли обучение)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умениями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навыками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умениями применять в образовательной практике технологии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1 %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Системное применение в образовательном процессе технологий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 smtClean="0"/>
                        <a:t>1 %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6818722"/>
              </p:ext>
            </p:extLst>
          </p:nvPr>
        </p:nvGraphicFramePr>
        <p:xfrm>
          <a:off x="72021" y="1124745"/>
          <a:ext cx="8964475" cy="5040559"/>
        </p:xfrm>
        <a:graphic>
          <a:graphicData uri="http://schemas.openxmlformats.org/drawingml/2006/table">
            <a:tbl>
              <a:tblPr/>
              <a:tblGrid>
                <a:gridCol w="385321"/>
                <a:gridCol w="1823882"/>
                <a:gridCol w="292245"/>
                <a:gridCol w="339099"/>
                <a:gridCol w="420896"/>
                <a:gridCol w="381014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50286"/>
                <a:gridCol w="212500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  <a:gridCol w="231392"/>
              </a:tblGrid>
              <a:tr h="2610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7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7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latin typeface="Times New Roman"/>
                        </a:rPr>
                        <a:t>Повышение уровня знаний и умений в области 3</a:t>
                      </a:r>
                      <a:r>
                        <a:rPr lang="en-US" sz="1100" b="1" i="0" u="none" strike="noStrike" dirty="0" smtClean="0">
                          <a:latin typeface="Times New Roman"/>
                        </a:rPr>
                        <a:t>D</a:t>
                      </a:r>
                      <a:r>
                        <a:rPr lang="ru-RU" sz="1100" b="1" i="0" u="none" strike="noStrike" dirty="0" smtClean="0">
                          <a:latin typeface="Times New Roman"/>
                        </a:rPr>
                        <a:t>-моделирования</a:t>
                      </a:r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702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Внедрение в образовательный процесс и внеурочную деятельность образовательных организаций района технологий 3D-моделирования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702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Ознакомление с методическими материалами</a:t>
                      </a:r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7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2.1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/>
                        </a:rPr>
                        <a:t>Ознакомление педагогических работников с методическими рекомендациями по применению 3D-моделирования в образовательном процессе  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11421541"/>
              </p:ext>
            </p:extLst>
          </p:nvPr>
        </p:nvGraphicFramePr>
        <p:xfrm>
          <a:off x="72021" y="1124745"/>
          <a:ext cx="8965573" cy="4968551"/>
        </p:xfrm>
        <a:graphic>
          <a:graphicData uri="http://schemas.openxmlformats.org/drawingml/2006/table">
            <a:tbl>
              <a:tblPr/>
              <a:tblGrid>
                <a:gridCol w="375625"/>
                <a:gridCol w="1777988"/>
                <a:gridCol w="341914"/>
                <a:gridCol w="410305"/>
                <a:gridCol w="410305"/>
                <a:gridCol w="234665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37874"/>
                <a:gridCol w="213265"/>
                <a:gridCol w="225570"/>
                <a:gridCol w="225570"/>
                <a:gridCol w="243988"/>
                <a:gridCol w="208244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</a:tblGrid>
              <a:tr h="2610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76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7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2.2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latin typeface="Times New Roman"/>
                        </a:rPr>
                        <a:t>Ознакомление педагогических работников с алгоритмами осуществления 3D-моделирования  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04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Обучение педагогических работников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299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8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3.1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Разработка программ семинаров  «Методические аспекты применения технологий  3D- моделирования в образовательном процессе и внеурочной деятельности» 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2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Согласование и утверждение программы семинаров «Методические аспекты применения технологий  3D-моделирования в образовательном процессе </a:t>
                      </a:r>
                      <a:r>
                        <a:rPr lang="ru-RU" sz="1100" b="0" i="0" u="none" strike="noStrike" dirty="0" smtClean="0">
                          <a:latin typeface="Times New Roman"/>
                        </a:rPr>
                        <a:t>и внеурочной деятельности</a:t>
                      </a: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0289571"/>
              </p:ext>
            </p:extLst>
          </p:nvPr>
        </p:nvGraphicFramePr>
        <p:xfrm>
          <a:off x="72021" y="1124745"/>
          <a:ext cx="8965572" cy="5625871"/>
        </p:xfrm>
        <a:graphic>
          <a:graphicData uri="http://schemas.openxmlformats.org/drawingml/2006/table">
            <a:tbl>
              <a:tblPr/>
              <a:tblGrid>
                <a:gridCol w="395523"/>
                <a:gridCol w="1758090"/>
                <a:gridCol w="284891"/>
                <a:gridCol w="330566"/>
                <a:gridCol w="410305"/>
                <a:gridCol w="294822"/>
                <a:gridCol w="302174"/>
                <a:gridCol w="225570"/>
                <a:gridCol w="225570"/>
                <a:gridCol w="225570"/>
                <a:gridCol w="225570"/>
                <a:gridCol w="225570"/>
                <a:gridCol w="225570"/>
                <a:gridCol w="237874"/>
                <a:gridCol w="213265"/>
                <a:gridCol w="225570"/>
                <a:gridCol w="225570"/>
                <a:gridCol w="243988"/>
                <a:gridCol w="208244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9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3.3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</a:t>
                      </a:r>
                      <a:r>
                        <a:rPr lang="ru-RU" sz="1100" b="0" i="0" u="none" strike="noStrike" baseline="0" dirty="0" smtClean="0">
                          <a:latin typeface="Times New Roman"/>
                        </a:rPr>
                        <a:t>  во 2 квартале 2016г.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30.06.16.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3.4.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  в 3  квартале 2016г.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01.09.16.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30.09.16.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3.5.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  во 4  квартале 2016г.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01.11.16.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3.6.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  во 1  квартале 2017г.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1744829"/>
              </p:ext>
            </p:extLst>
          </p:nvPr>
        </p:nvGraphicFramePr>
        <p:xfrm>
          <a:off x="72021" y="1124745"/>
          <a:ext cx="8965572" cy="4284751"/>
        </p:xfrm>
        <a:graphic>
          <a:graphicData uri="http://schemas.openxmlformats.org/drawingml/2006/table">
            <a:tbl>
              <a:tblPr/>
              <a:tblGrid>
                <a:gridCol w="395523"/>
                <a:gridCol w="1758090"/>
                <a:gridCol w="284891"/>
                <a:gridCol w="330566"/>
                <a:gridCol w="410305"/>
                <a:gridCol w="294822"/>
                <a:gridCol w="302174"/>
                <a:gridCol w="225570"/>
                <a:gridCol w="225570"/>
                <a:gridCol w="225570"/>
                <a:gridCol w="225570"/>
                <a:gridCol w="225570"/>
                <a:gridCol w="225570"/>
                <a:gridCol w="237874"/>
                <a:gridCol w="213265"/>
                <a:gridCol w="225570"/>
                <a:gridCol w="225570"/>
                <a:gridCol w="243988"/>
                <a:gridCol w="208244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9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3.7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</a:t>
                      </a:r>
                      <a:r>
                        <a:rPr lang="ru-RU" sz="1100" b="0" i="0" u="none" strike="noStrike" baseline="0" dirty="0" smtClean="0">
                          <a:latin typeface="Times New Roman"/>
                        </a:rPr>
                        <a:t>  во 2 квартале 2017г.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91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01.04.17.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3.8.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  в 3  квартале 2017г.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01.09.17.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30.09.17.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3.9.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  во 4  квартале 2017г.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82572167"/>
              </p:ext>
            </p:extLst>
          </p:nvPr>
        </p:nvGraphicFramePr>
        <p:xfrm>
          <a:off x="72021" y="1124745"/>
          <a:ext cx="8965572" cy="5511131"/>
        </p:xfrm>
        <a:graphic>
          <a:graphicData uri="http://schemas.openxmlformats.org/drawingml/2006/table">
            <a:tbl>
              <a:tblPr/>
              <a:tblGrid>
                <a:gridCol w="467531"/>
                <a:gridCol w="1686082"/>
                <a:gridCol w="284891"/>
                <a:gridCol w="330566"/>
                <a:gridCol w="410305"/>
                <a:gridCol w="294822"/>
                <a:gridCol w="302174"/>
                <a:gridCol w="225570"/>
                <a:gridCol w="225570"/>
                <a:gridCol w="225570"/>
                <a:gridCol w="225570"/>
                <a:gridCol w="225570"/>
                <a:gridCol w="225570"/>
                <a:gridCol w="237874"/>
                <a:gridCol w="213265"/>
                <a:gridCol w="225570"/>
                <a:gridCol w="225570"/>
                <a:gridCol w="243988"/>
                <a:gridCol w="208244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9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Обработка и систематизация  методических рекомендаций для педагогических работников по применению 3D-моделирования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124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01.10.16.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latin typeface="Times New Roman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Публикация серии методических рекомендаций  на сайте  управления образования  в 2016г.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31.12.16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.12.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Публикация серии методических рекомендаций  на сайтах образовательных учреждений в 2016г.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135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01.01.2017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01.05.2017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49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Организация и проведение конкурсов  и семинаров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01.10.16.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42916031"/>
              </p:ext>
            </p:extLst>
          </p:nvPr>
        </p:nvGraphicFramePr>
        <p:xfrm>
          <a:off x="72021" y="1124745"/>
          <a:ext cx="8965572" cy="4252677"/>
        </p:xfrm>
        <a:graphic>
          <a:graphicData uri="http://schemas.openxmlformats.org/drawingml/2006/table">
            <a:tbl>
              <a:tblPr/>
              <a:tblGrid>
                <a:gridCol w="375625"/>
                <a:gridCol w="1777988"/>
                <a:gridCol w="284891"/>
                <a:gridCol w="330566"/>
                <a:gridCol w="410305"/>
                <a:gridCol w="294822"/>
                <a:gridCol w="302174"/>
                <a:gridCol w="225570"/>
                <a:gridCol w="225570"/>
                <a:gridCol w="225570"/>
                <a:gridCol w="225570"/>
                <a:gridCol w="225570"/>
                <a:gridCol w="225570"/>
                <a:gridCol w="237874"/>
                <a:gridCol w="213265"/>
                <a:gridCol w="225570"/>
                <a:gridCol w="225570"/>
                <a:gridCol w="243988"/>
                <a:gridCol w="208244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  <a:gridCol w="225570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9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4.1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и проведение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муниципального конкурса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исследовательских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работ, проектов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обучающихся, подготовленных с применением технологий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3D-моделирования</a:t>
                      </a:r>
                      <a:endParaRPr lang="ru-RU" sz="1100" b="1" kern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01.10.16.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Разработка приказа об организации и проведении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муниципального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конкурса  исследовательских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работ, проектов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обучающихся, подготовленных с применением технологий 3D-моделирования</a:t>
                      </a:r>
                      <a:endParaRPr lang="ru-RU" sz="1100" b="1" kern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01.10.16.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31.10.17.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latin typeface="Times New Roman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Организация проведения конкурсного отбора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184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01.10.16.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47850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5220356"/>
              </p:ext>
            </p:extLst>
          </p:nvPr>
        </p:nvGraphicFramePr>
        <p:xfrm>
          <a:off x="137132" y="1052736"/>
          <a:ext cx="8396782" cy="5505131"/>
        </p:xfrm>
        <a:graphic>
          <a:graphicData uri="http://schemas.openxmlformats.org/drawingml/2006/table">
            <a:tbl>
              <a:tblPr/>
              <a:tblGrid>
                <a:gridCol w="402420"/>
                <a:gridCol w="1178060"/>
                <a:gridCol w="311255"/>
                <a:gridCol w="310885"/>
                <a:gridCol w="360040"/>
                <a:gridCol w="288032"/>
                <a:gridCol w="216024"/>
                <a:gridCol w="237170"/>
                <a:gridCol w="208244"/>
                <a:gridCol w="208244"/>
                <a:gridCol w="208244"/>
                <a:gridCol w="250582"/>
                <a:gridCol w="208244"/>
                <a:gridCol w="208244"/>
                <a:gridCol w="208244"/>
                <a:gridCol w="208244"/>
                <a:gridCol w="260946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  <a:gridCol w="208244"/>
              </a:tblGrid>
              <a:tr h="13411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2018 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65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5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церемонии награждения: подготовка итогового приказа, печать грамот и дипломов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30.01.18.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Анализ  результатов конкурсов работ, выполняемых с применением 3Д  моделирования за 2016г.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01.01.16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31.12.16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6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Анализ  результатов конкурсов работ,  выполняемых с применением 3Д  моделирования за 2017г.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01.01.17.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30.01.18.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48793191"/>
              </p:ext>
            </p:extLst>
          </p:nvPr>
        </p:nvGraphicFramePr>
        <p:xfrm>
          <a:off x="72021" y="1124745"/>
          <a:ext cx="8973979" cy="5659956"/>
        </p:xfrm>
        <a:graphic>
          <a:graphicData uri="http://schemas.openxmlformats.org/drawingml/2006/table">
            <a:tbl>
              <a:tblPr/>
              <a:tblGrid>
                <a:gridCol w="363666"/>
                <a:gridCol w="1472017"/>
                <a:gridCol w="636984"/>
                <a:gridCol w="299120"/>
                <a:gridCol w="360040"/>
                <a:gridCol w="231762"/>
                <a:gridCol w="285436"/>
                <a:gridCol w="292554"/>
                <a:gridCol w="218389"/>
                <a:gridCol w="218389"/>
                <a:gridCol w="208244"/>
                <a:gridCol w="238679"/>
                <a:gridCol w="208244"/>
                <a:gridCol w="218389"/>
                <a:gridCol w="230301"/>
                <a:gridCol w="208244"/>
                <a:gridCol w="218389"/>
                <a:gridCol w="218389"/>
                <a:gridCol w="236220"/>
                <a:gridCol w="208244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Информационное сопровождение внедрения технологий 3D- моделирования в деятельность образовательных организаций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391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в СМИ информации о внедрения технологий  3D-моделировании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117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30.09.17.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5.2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</a:t>
                      </a:r>
                      <a:r>
                        <a:rPr lang="ru-RU" sz="1100" b="0" kern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управления образования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1полугодии 2016г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. </a:t>
                      </a:r>
                      <a:endParaRPr lang="ru-RU" sz="1100" b="0" kern="1600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102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01.01.16.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31.06.16.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5.3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  образовательных учреждений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2 полугодии 2016г. </a:t>
                      </a:r>
                      <a:endParaRPr kumimoji="0" lang="ru-RU" sz="11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45684459"/>
              </p:ext>
            </p:extLst>
          </p:nvPr>
        </p:nvGraphicFramePr>
        <p:xfrm>
          <a:off x="72021" y="1124745"/>
          <a:ext cx="8688543" cy="5111330"/>
        </p:xfrm>
        <a:graphic>
          <a:graphicData uri="http://schemas.openxmlformats.org/drawingml/2006/table">
            <a:tbl>
              <a:tblPr/>
              <a:tblGrid>
                <a:gridCol w="363666"/>
                <a:gridCol w="1472017"/>
                <a:gridCol w="636984"/>
                <a:gridCol w="299120"/>
                <a:gridCol w="360040"/>
                <a:gridCol w="231762"/>
                <a:gridCol w="292554"/>
                <a:gridCol w="218389"/>
                <a:gridCol w="218389"/>
                <a:gridCol w="218389"/>
                <a:gridCol w="218389"/>
                <a:gridCol w="218389"/>
                <a:gridCol w="218389"/>
                <a:gridCol w="230301"/>
                <a:gridCol w="208244"/>
                <a:gridCol w="218389"/>
                <a:gridCol w="218389"/>
                <a:gridCol w="236220"/>
                <a:gridCol w="208244"/>
                <a:gridCol w="218389"/>
                <a:gridCol w="218389"/>
                <a:gridCol w="218389"/>
                <a:gridCol w="218389"/>
                <a:gridCol w="220479"/>
                <a:gridCol w="216299"/>
                <a:gridCol w="218389"/>
                <a:gridCol w="218389"/>
                <a:gridCol w="218389"/>
                <a:gridCol w="218389"/>
                <a:gridCol w="218389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5.4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</a:t>
                      </a:r>
                      <a:r>
                        <a:rPr lang="ru-RU" sz="1100" b="0" kern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управления образования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1 полугодии 2017г. </a:t>
                      </a:r>
                      <a:endParaRPr lang="ru-RU" sz="1100" b="0" kern="16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5.5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  образовательных учреждений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1 полугодии 2017г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. </a:t>
                      </a:r>
                      <a:endParaRPr kumimoji="0" lang="ru-RU" sz="11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</a:t>
                      </a:r>
                      <a:r>
                        <a:rPr lang="ru-RU" sz="1100" b="0" kern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управления образования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2 полугодии 2017г. </a:t>
                      </a:r>
                      <a:endParaRPr lang="ru-RU" sz="1100" b="0" kern="16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5.7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  методических рекомендаций  на сайте  образовательных учреждений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во 2 полугодии 2017г. </a:t>
                      </a:r>
                      <a:endParaRPr kumimoji="0" lang="ru-RU" sz="11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есть»)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259632" y="1124744"/>
          <a:ext cx="6912768" cy="4932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468313" y="1052513"/>
            <a:ext cx="8424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</a:rPr>
              <a:t>Описание задач, проблем и перспектив современной школы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56660696"/>
              </p:ext>
            </p:extLst>
          </p:nvPr>
        </p:nvGraphicFramePr>
        <p:xfrm>
          <a:off x="72021" y="1124745"/>
          <a:ext cx="8688543" cy="5741965"/>
        </p:xfrm>
        <a:graphic>
          <a:graphicData uri="http://schemas.openxmlformats.org/drawingml/2006/table">
            <a:tbl>
              <a:tblPr/>
              <a:tblGrid>
                <a:gridCol w="467531"/>
                <a:gridCol w="1368152"/>
                <a:gridCol w="636984"/>
                <a:gridCol w="299120"/>
                <a:gridCol w="360040"/>
                <a:gridCol w="231762"/>
                <a:gridCol w="292554"/>
                <a:gridCol w="218389"/>
                <a:gridCol w="218389"/>
                <a:gridCol w="218389"/>
                <a:gridCol w="218389"/>
                <a:gridCol w="218389"/>
                <a:gridCol w="218389"/>
                <a:gridCol w="230301"/>
                <a:gridCol w="208244"/>
                <a:gridCol w="218389"/>
                <a:gridCol w="218389"/>
                <a:gridCol w="236220"/>
                <a:gridCol w="208244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  <a:gridCol w="218389"/>
              </a:tblGrid>
              <a:tr h="23696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Длит, дней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3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5.8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Публикация информации о внедрении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технологий  3Д моделирования  в образовательных учреждениях  во 2 полугодии 2016г.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31.12.16.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Публикация информации о внедрении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технологий  3Д моделирования  в образовательных учреждениях  в 1полугодии 2017г.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30.06.17.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Публикация информации о внедрении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технологий  3Д моделирования  в образовательных учреждениях  во 2 полугодии 2017г. </a:t>
                      </a:r>
                      <a:endParaRPr kumimoji="0" lang="ru-RU" sz="11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31.12.17.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1453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29.01.2016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31.01.2018</a:t>
                      </a:r>
                    </a:p>
                  </a:txBody>
                  <a:tcPr marL="91422" marR="91422" marT="45716" marB="45716" vert="vert27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3563"/>
            <a:ext cx="8229600" cy="5619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07231618"/>
              </p:ext>
            </p:extLst>
          </p:nvPr>
        </p:nvGraphicFramePr>
        <p:xfrm>
          <a:off x="107950" y="1268413"/>
          <a:ext cx="9036050" cy="4998657"/>
        </p:xfrm>
        <a:graphic>
          <a:graphicData uri="http://schemas.openxmlformats.org/drawingml/2006/table">
            <a:tbl>
              <a:tblPr/>
              <a:tblGrid>
                <a:gridCol w="401232"/>
                <a:gridCol w="3134508"/>
                <a:gridCol w="914597"/>
                <a:gridCol w="853274"/>
                <a:gridCol w="723617"/>
                <a:gridCol w="727587"/>
                <a:gridCol w="851192"/>
                <a:gridCol w="608308"/>
                <a:gridCol w="821735"/>
              </a:tblGrid>
              <a:tr h="4571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федеральный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ной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хоз. субъекта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заем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Внедрение в образовательный процесс и внеурочную деятельность образовательных организаций района технологий 3D-моделирования(не менее 9 учреждений)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27000</a:t>
                      </a: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Times New Roman"/>
                        </a:rPr>
                        <a:t>Ознакомление педагогических работников с методическими рекомендациями по применению 3D-моделирования в образовательном процессе  (не менее 20 педагогов)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Times New Roman"/>
                        </a:rPr>
                        <a:t>Ознакомление педагогических работников с алгоритмами осуществления 3D-моделирования  (не менее 20 педагогов)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latin typeface="Times New Roman"/>
                        </a:rPr>
                        <a:t>Разработка программ семинаров  «Методические аспекты применения технологий  3D- моделирования в образовательном процессе и внеурочной деятельности» (не менее 9 )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Согласование и утверждение программы семинаров «Методические аспекты применения технологий  3D-моделирования в образовательном процессе и внеурочной деятельности» (не менее 9 )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3563"/>
            <a:ext cx="8229600" cy="5619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07231618"/>
              </p:ext>
            </p:extLst>
          </p:nvPr>
        </p:nvGraphicFramePr>
        <p:xfrm>
          <a:off x="107950" y="1268413"/>
          <a:ext cx="9036050" cy="5472915"/>
        </p:xfrm>
        <a:graphic>
          <a:graphicData uri="http://schemas.openxmlformats.org/drawingml/2006/table">
            <a:tbl>
              <a:tblPr/>
              <a:tblGrid>
                <a:gridCol w="401232"/>
                <a:gridCol w="3134508"/>
                <a:gridCol w="914597"/>
                <a:gridCol w="853274"/>
                <a:gridCol w="723617"/>
                <a:gridCol w="727587"/>
                <a:gridCol w="851192"/>
                <a:gridCol w="608308"/>
                <a:gridCol w="821735"/>
              </a:tblGrid>
              <a:tr h="4571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федеральный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ной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хоз. субъекта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заем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6.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семинаров «Методические аспекты применения технологий  3D-моделирования в образовательном процесс  и внеурочной деятельности» (не менее 9)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7.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Обработка и систематизация  методических рекомендаций для педагогических работников по применению 3D-моделирования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8.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серии методических рекомендаций </a:t>
                      </a:r>
                      <a:endParaRPr lang="ru-RU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9.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и проведение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муниципального конкурса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исследовательских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работ, проектов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обучающихся, подготовленных с применением технологий 3D-моделирования</a:t>
                      </a:r>
                      <a:endParaRPr lang="ru-RU" sz="1100" b="1" kern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10.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Разработка приказа об организации и проведении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муниципального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конкурса  исследовательских </a:t>
                      </a: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работ, проектов </a:t>
                      </a:r>
                      <a:r>
                        <a:rPr lang="ru-RU" sz="1100" b="0" kern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обучающихся, подготовленных с применением технологий 3D-моделирования</a:t>
                      </a:r>
                      <a:endParaRPr lang="ru-RU" sz="1100" b="1" kern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11.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проведения конкурсного отбора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12.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церемонии награждения: подготовка итогового приказа, печать грамот и дипломов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3563"/>
            <a:ext cx="8229600" cy="5619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36314329"/>
              </p:ext>
            </p:extLst>
          </p:nvPr>
        </p:nvGraphicFramePr>
        <p:xfrm>
          <a:off x="107950" y="1268413"/>
          <a:ext cx="9036050" cy="2682105"/>
        </p:xfrm>
        <a:graphic>
          <a:graphicData uri="http://schemas.openxmlformats.org/drawingml/2006/table">
            <a:tbl>
              <a:tblPr/>
              <a:tblGrid>
                <a:gridCol w="401232"/>
                <a:gridCol w="3134508"/>
                <a:gridCol w="914597"/>
                <a:gridCol w="853274"/>
                <a:gridCol w="723617"/>
                <a:gridCol w="727587"/>
                <a:gridCol w="851192"/>
                <a:gridCol w="608308"/>
                <a:gridCol w="821735"/>
              </a:tblGrid>
              <a:tr h="45715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федеральный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ной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0" marR="3600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хоз. субъекта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заем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средства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8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13.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Размещение в СМИ информации о внедрения технологий  3D-моделировании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14.</a:t>
                      </a: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Times New Roman"/>
                        </a:rPr>
                        <a:t>Размещение в Интернет-ресурсах информации о внедрения технологий  3D-моделировании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1" marR="91441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latin typeface="Times New Roman"/>
                        </a:rPr>
                        <a:t>ИТОГО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27000</a:t>
                      </a: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71993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686800" cy="642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000" dirty="0" smtClean="0"/>
              <a:t>Формы  Участия области в  реализации  проекта</a:t>
            </a:r>
            <a:endParaRPr lang="ru-RU" sz="3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75" y="500063"/>
          <a:ext cx="8215313" cy="5731340"/>
        </p:xfrm>
        <a:graphic>
          <a:graphicData uri="http://schemas.openxmlformats.org/drawingml/2006/table">
            <a:tbl>
              <a:tblPr/>
              <a:tblGrid>
                <a:gridCol w="1735138"/>
                <a:gridCol w="1782762"/>
                <a:gridCol w="1619250"/>
                <a:gridCol w="1538288"/>
                <a:gridCol w="1539875"/>
              </a:tblGrid>
              <a:tr h="0">
                <a:tc gridSpan="5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Бюджетное финансирование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участия бюджета,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Прямое бюджетное финансирование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соответствующую программу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Дороги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плановую протяженность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соответствующую программу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Программы государственной поддержки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Потребность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Финансовые вложения,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Электроэнергия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требуемую мощность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Газоснабжение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требуемый объем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Водоснабжение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требуемый объем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Гарантии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Залоги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формы участия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участок: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адрес расположения / площадь / стоимость земельного участка</a:t>
                      </a:r>
                    </a:p>
                  </a:txBody>
                  <a:tcPr marL="61070" marR="61070" marT="30535" marB="305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544" name="Прямоугольник 7"/>
          <p:cNvSpPr>
            <a:spLocks noChangeArrowheads="1"/>
          </p:cNvSpPr>
          <p:nvPr/>
        </p:nvSpPr>
        <p:spPr bwMode="auto">
          <a:xfrm>
            <a:off x="214313" y="6429375"/>
            <a:ext cx="65008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100" baseline="30000">
                <a:cs typeface="Times New Roman" pitchFamily="18" charset="0"/>
              </a:rPr>
              <a:t>13</a:t>
            </a:r>
            <a:r>
              <a:rPr lang="ru-RU" sz="1100">
                <a:cs typeface="Times New Roman" pitchFamily="18" charset="0"/>
              </a:rPr>
              <a:t> необходимо указать основание выделения денежных средств</a:t>
            </a:r>
            <a:r>
              <a:rPr lang="ru-RU" sz="1100"/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Показатели социальной, БЮДЖЕТНОЙ и экономической эффективности проекта</a:t>
            </a:r>
            <a:br>
              <a:rPr lang="ru-RU" sz="3000" dirty="0" smtClean="0"/>
            </a:br>
            <a:endParaRPr lang="ru-RU" sz="3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073150"/>
          <a:ext cx="8882062" cy="560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717"/>
                <a:gridCol w="6374013"/>
                <a:gridCol w="1177356"/>
                <a:gridCol w="863976"/>
              </a:tblGrid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1.1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чел. 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1.2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Новые рабочие места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Ед.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1.3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Средняя з/п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Тыс.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1.4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Месячный ФОТ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1.5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2.1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2.2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Руб.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Лет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+mn-lt"/>
                        </a:rPr>
                        <a:t>3</a:t>
                      </a:r>
                    </a:p>
                  </a:txBody>
                  <a:tcPr marL="72000" marR="36000" marT="35992" marB="35992"/>
                </a:tc>
                <a:tc gridSpan="3"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</a:rPr>
                        <a:t>Экономическая</a:t>
                      </a:r>
                      <a:r>
                        <a:rPr lang="ru-RU" sz="1200" b="1" baseline="0" dirty="0" smtClean="0">
                          <a:latin typeface="+mn-lt"/>
                        </a:rPr>
                        <a:t> эффективность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3.1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Годовой объем выручки 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Годовой объем прибыли*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Рентабельность*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%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Срок окупаемости</a:t>
                      </a:r>
                      <a:r>
                        <a:rPr lang="ru-RU" sz="1200" baseline="0" dirty="0" smtClean="0">
                          <a:latin typeface="+mn-lt"/>
                        </a:rPr>
                        <a:t> проекта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Лет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96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Объем</a:t>
                      </a:r>
                      <a:r>
                        <a:rPr lang="ru-RU" sz="1200" baseline="0" dirty="0" smtClean="0">
                          <a:latin typeface="+mn-lt"/>
                        </a:rPr>
                        <a:t> инвестиций в основной капитал в рамках проекта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9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</a:tbl>
          </a:graphicData>
        </a:graphic>
      </p:graphicFrame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179388" y="6626225"/>
            <a:ext cx="61214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latin typeface="+mn-lt"/>
                <a:cs typeface="+mn-cs"/>
              </a:rPr>
              <a:t>* - после выхода хозяйствующего субъекта на проектную мощность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5" name="Group 13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9966886"/>
              </p:ext>
            </p:extLst>
          </p:nvPr>
        </p:nvGraphicFramePr>
        <p:xfrm>
          <a:off x="250825" y="1268413"/>
          <a:ext cx="8713789" cy="5334381"/>
        </p:xfrm>
        <a:graphic>
          <a:graphicData uri="http://schemas.openxmlformats.org/drawingml/2006/table">
            <a:tbl>
              <a:tblPr/>
              <a:tblGrid>
                <a:gridCol w="428652"/>
                <a:gridCol w="1948307"/>
                <a:gridCol w="3096344"/>
                <a:gridCol w="3240486"/>
              </a:tblGrid>
              <a:tr h="731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8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Наталия Евгеньевна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Чернянского района, начальник управления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Куратор проекта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Долгушин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Александр Владимирович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Чернянского района, начальник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отдела методического сопровождения информатизации образования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проекта ,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ответственный за внедрение технологий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3D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моделирования в  образовательном процессе  учреждений образования. Организация  и проведение семинаров.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Ознакомление педагогических работников с методическими рекомендациями по применению 3D-моделирования в образовательном процессе  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Масалова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Анастасия Ивановна  </a:t>
                      </a:r>
                    </a:p>
                  </a:txBody>
                  <a:tcPr marL="91442" marR="91442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 Чернянского района,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консультант проектно-аналитического отдела – проектного офиса администрации района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Туренко Алексей Валерьевич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Чернянского района, инженер-программист 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тдела методического сопровождения информатизации образования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Техническое сопровождение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3D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техники. Организация  и проведение семинаров. 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Щипунова Елена Александровна</a:t>
                      </a:r>
                    </a:p>
                  </a:txBody>
                  <a:tcPr marL="91442" marR="91442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Чернянского района, специалист 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тдела методического сопровождения информатизации образования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47" marB="4574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Тиражирование методических пособий и брошюр на печатной основе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Тиражирование методических материалов на электронных носителях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250825" y="1268412"/>
          <a:ext cx="8713662" cy="3907306"/>
        </p:xfrm>
        <a:graphic>
          <a:graphicData uri="http://schemas.openxmlformats.org/drawingml/2006/table">
            <a:tbl>
              <a:tblPr/>
              <a:tblGrid>
                <a:gridCol w="428646"/>
                <a:gridCol w="2571136"/>
                <a:gridCol w="2856940"/>
                <a:gridCol w="2856940"/>
              </a:tblGrid>
              <a:tr h="91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3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6.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Проскурина Юлия  Викторовна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 администрации Чернянского района, консультант отдела общего, дошкольного  и дополнительного образования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Размещение информации о 3D-моделировании в СМИ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Размещение информации о 3D-моделировании в  Интернет-ресурсах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7.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Блажко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Ирина Михайловна</a:t>
                      </a:r>
                    </a:p>
                  </a:txBody>
                  <a:tcPr marL="91442" marR="91442" marT="45743" marB="457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образования администрации Чернянского района, заведующая ОМИЦ, директор МЦОКО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43" marB="457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Ответственный за распространение опыта в педагогической среде. Подготовка конкурсов </a:t>
                      </a:r>
                    </a:p>
                  </a:txBody>
                  <a:tcPr marL="91442" marR="91442" marT="45743" marB="457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8.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Вакансии</a:t>
                      </a:r>
                    </a:p>
                  </a:txBody>
                  <a:tcPr marL="91442" marR="91442"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Представители образовательных организаций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внедрение 3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-принтеров в учебный процесс в своих образовательных организациях</a:t>
                      </a:r>
                    </a:p>
                  </a:txBody>
                  <a:tcPr marL="91442" marR="91442" marT="45735" marB="457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428625" y="3929063"/>
            <a:ext cx="8358188" cy="2143125"/>
          </a:xfrm>
        </p:spPr>
        <p:txBody>
          <a:bodyPr>
            <a:normAutofit fontScale="62500" lnSpcReduction="20000"/>
          </a:bodyPr>
          <a:lstStyle/>
          <a:p>
            <a:pPr marL="137160" algn="ctr">
              <a:defRPr/>
            </a:pPr>
            <a:r>
              <a:rPr lang="ru-RU" sz="2900" b="1" dirty="0" smtClean="0"/>
              <a:t>Руководитель проекта:</a:t>
            </a:r>
          </a:p>
          <a:p>
            <a:pPr marL="137160" algn="ctr">
              <a:defRPr/>
            </a:pPr>
            <a:r>
              <a:rPr lang="ru-RU" sz="2400" dirty="0" err="1" smtClean="0"/>
              <a:t>Долгушин</a:t>
            </a:r>
            <a:r>
              <a:rPr lang="ru-RU" sz="2400" dirty="0" smtClean="0"/>
              <a:t> Александр Владимирович</a:t>
            </a:r>
          </a:p>
          <a:p>
            <a:pPr marL="137160" algn="ctr">
              <a:defRPr/>
            </a:pPr>
            <a:r>
              <a:rPr lang="ru-RU" sz="2400" dirty="0" smtClean="0"/>
              <a:t>Тел.:89103622959</a:t>
            </a:r>
          </a:p>
          <a:p>
            <a:pPr marL="137160" algn="ctr">
              <a:defRPr/>
            </a:pPr>
            <a:r>
              <a:rPr lang="en-US" sz="2400" dirty="0" smtClean="0"/>
              <a:t>E-mail</a:t>
            </a:r>
            <a:r>
              <a:rPr lang="ru-RU" sz="2400" dirty="0" smtClean="0"/>
              <a:t>: </a:t>
            </a:r>
            <a:r>
              <a:rPr lang="en-US" sz="2400" dirty="0" smtClean="0"/>
              <a:t>a.dolgushin@mail.ru</a:t>
            </a:r>
            <a:endParaRPr lang="ru-RU" sz="2400" dirty="0" smtClean="0"/>
          </a:p>
          <a:p>
            <a:pPr marL="137160" algn="ctr">
              <a:defRPr/>
            </a:pPr>
            <a:r>
              <a:rPr lang="ru-RU" sz="2900" b="1" dirty="0" smtClean="0"/>
              <a:t>Администратор проекта:</a:t>
            </a:r>
            <a:endParaRPr lang="en-US" sz="2900" b="1" dirty="0" smtClean="0"/>
          </a:p>
          <a:p>
            <a:pPr marL="137160" lvl="0" algn="ctr">
              <a:defRPr/>
            </a:pPr>
            <a:r>
              <a:rPr lang="ru-RU" sz="2400" dirty="0" err="1" smtClean="0"/>
              <a:t>Масалова</a:t>
            </a:r>
            <a:r>
              <a:rPr lang="ru-RU" sz="2400" dirty="0" smtClean="0"/>
              <a:t> </a:t>
            </a:r>
            <a:r>
              <a:rPr lang="ru-RU" sz="2400" smtClean="0"/>
              <a:t>Анастасия </a:t>
            </a:r>
            <a:r>
              <a:rPr lang="ru-RU" sz="2400" smtClean="0"/>
              <a:t>Ивановна</a:t>
            </a:r>
            <a:endParaRPr lang="ru-RU" sz="2400" dirty="0" smtClean="0"/>
          </a:p>
          <a:p>
            <a:pPr marL="137160" algn="ctr">
              <a:defRPr/>
            </a:pPr>
            <a:r>
              <a:rPr lang="ru-RU" sz="2400" dirty="0" smtClean="0"/>
              <a:t>Тел.:89511333974</a:t>
            </a:r>
          </a:p>
          <a:p>
            <a:pPr marL="137160" algn="ctr">
              <a:defRPr/>
            </a:pPr>
            <a:r>
              <a:rPr lang="en-US" sz="2400" dirty="0" smtClean="0"/>
              <a:t>E-mail</a:t>
            </a:r>
            <a:r>
              <a:rPr lang="ru-RU" sz="2400" dirty="0" smtClean="0"/>
              <a:t>:</a:t>
            </a:r>
            <a:r>
              <a:rPr lang="en-US" sz="2400" dirty="0" smtClean="0"/>
              <a:t> masalova92@yandex.ru</a:t>
            </a:r>
            <a:endParaRPr lang="ru-RU" sz="2400" dirty="0" smtClean="0"/>
          </a:p>
          <a:p>
            <a:pPr marL="137160" algn="ctr">
              <a:defRPr/>
            </a:pP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975" y="2946400"/>
            <a:ext cx="8686800" cy="11858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Контактные </a:t>
            </a:r>
            <a:r>
              <a:rPr lang="en-US" dirty="0" smtClean="0"/>
              <a:t>  </a:t>
            </a:r>
            <a:r>
              <a:rPr lang="ru-RU" dirty="0" smtClean="0"/>
              <a:t>данные: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1508125" y="3390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есть»)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899592" y="1124744"/>
          <a:ext cx="7776864" cy="5005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468313" y="1052513"/>
            <a:ext cx="8424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</a:rPr>
              <a:t>Описание задач, проблем и перспектив современной школы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есть»)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79388" y="1125538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285875" y="1000125"/>
            <a:ext cx="6788150" cy="5357813"/>
            <a:chOff x="3343" y="6159"/>
            <a:chExt cx="2971" cy="2430"/>
          </a:xfrm>
        </p:grpSpPr>
        <p:sp>
          <p:nvSpPr>
            <p:cNvPr id="15366" name="AutoShape 3"/>
            <p:cNvSpPr>
              <a:spLocks noChangeAspect="1" noChangeArrowheads="1"/>
            </p:cNvSpPr>
            <p:nvPr/>
          </p:nvSpPr>
          <p:spPr bwMode="auto">
            <a:xfrm>
              <a:off x="3703" y="6159"/>
              <a:ext cx="2001" cy="2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_s1102"/>
            <p:cNvSpPr>
              <a:spLocks noChangeArrowheads="1"/>
            </p:cNvSpPr>
            <p:nvPr/>
          </p:nvSpPr>
          <p:spPr bwMode="auto">
            <a:xfrm flipV="1">
              <a:off x="4615" y="6387"/>
              <a:ext cx="296" cy="329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333399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333399"/>
              </a:outerShdw>
            </a:effectLst>
          </p:spPr>
          <p:txBody>
            <a:bodyPr rot="10800000" lIns="0" tIns="0" rIns="0" bIns="0" anchor="ctr"/>
            <a:lstStyle/>
            <a:p>
              <a:pPr>
                <a:spcAft>
                  <a:spcPts val="1000"/>
                </a:spcAft>
                <a:defRPr/>
              </a:pPr>
              <a:r>
                <a:rPr lang="ru-RU" sz="1900" b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ru-RU" sz="1700" b="1">
                  <a:solidFill>
                    <a:srgbClr val="000000"/>
                  </a:solidFill>
                  <a:latin typeface="Arial" pitchFamily="34" charset="0"/>
                </a:rPr>
                <a:t>!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8" name="_s1103"/>
            <p:cNvSpPr>
              <a:spLocks noChangeArrowheads="1"/>
            </p:cNvSpPr>
            <p:nvPr/>
          </p:nvSpPr>
          <p:spPr bwMode="auto">
            <a:xfrm flipV="1">
              <a:off x="4466" y="6716"/>
              <a:ext cx="593" cy="32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009999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009999"/>
              </a:outerShdw>
            </a:effectLst>
          </p:spPr>
          <p:txBody>
            <a:bodyPr rot="10800000"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ru-RU" sz="1200" b="1" dirty="0" err="1">
                  <a:solidFill>
                    <a:srgbClr val="009999"/>
                  </a:solidFill>
                  <a:latin typeface="Arial" pitchFamily="34" charset="0"/>
                </a:rPr>
                <a:t>Воспри-ятие</a:t>
              </a:r>
              <a:endParaRPr lang="ru-RU" sz="1200" b="1" dirty="0">
                <a:solidFill>
                  <a:srgbClr val="009999"/>
                </a:solidFill>
                <a:latin typeface="Arial" pitchFamily="34" charset="0"/>
              </a:endParaRPr>
            </a:p>
            <a:p>
              <a:pPr algn="ctr">
                <a:spcAft>
                  <a:spcPts val="0"/>
                </a:spcAft>
                <a:defRPr/>
              </a:pPr>
              <a:r>
                <a:rPr lang="ru-RU" sz="1200" dirty="0" err="1">
                  <a:solidFill>
                    <a:srgbClr val="009999"/>
                  </a:solidFill>
                  <a:latin typeface="Arial" pitchFamily="34" charset="0"/>
                </a:rPr>
                <a:t>информац</a:t>
              </a:r>
              <a:endParaRPr lang="ru-RU" sz="1200" dirty="0">
                <a:solidFill>
                  <a:srgbClr val="009999"/>
                </a:solidFill>
                <a:latin typeface="Arial" pitchFamily="34" charset="0"/>
              </a:endParaRPr>
            </a:p>
          </p:txBody>
        </p:sp>
        <p:sp>
          <p:nvSpPr>
            <p:cNvPr id="9" name="_s1104"/>
            <p:cNvSpPr>
              <a:spLocks noChangeArrowheads="1"/>
            </p:cNvSpPr>
            <p:nvPr/>
          </p:nvSpPr>
          <p:spPr bwMode="auto">
            <a:xfrm flipV="1">
              <a:off x="4318" y="7046"/>
              <a:ext cx="890" cy="328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99CC00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99CC00"/>
              </a:outerShdw>
            </a:effectLst>
          </p:spPr>
          <p:txBody>
            <a:bodyPr rot="10800000" lIns="0" tIns="0" rIns="0" bIns="0" anchor="ctr"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1400" b="1" dirty="0">
                  <a:solidFill>
                    <a:srgbClr val="00B050"/>
                  </a:solidFill>
                  <a:latin typeface="Arial" pitchFamily="34" charset="0"/>
                </a:rPr>
                <a:t>Иллюстрация</a:t>
              </a:r>
              <a:endParaRPr lang="ru-RU" sz="1400" dirty="0">
                <a:solidFill>
                  <a:srgbClr val="00B050"/>
                </a:solidFill>
                <a:latin typeface="Arial" pitchFamily="34" charset="0"/>
              </a:endParaRPr>
            </a:p>
          </p:txBody>
        </p:sp>
        <p:sp>
          <p:nvSpPr>
            <p:cNvPr id="10" name="_s1105"/>
            <p:cNvSpPr>
              <a:spLocks noChangeArrowheads="1"/>
            </p:cNvSpPr>
            <p:nvPr/>
          </p:nvSpPr>
          <p:spPr bwMode="auto">
            <a:xfrm flipV="1">
              <a:off x="4169" y="7374"/>
              <a:ext cx="1187" cy="328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808080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808080"/>
              </a:outerShdw>
            </a:effectLst>
          </p:spPr>
          <p:txBody>
            <a:bodyPr rot="10800000" lIns="0" tIns="0" rIns="0" bIns="0" anchor="ctr"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1400" b="1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</a:rPr>
                <a:t>Фильмы, выставки, экскурсии</a:t>
              </a:r>
              <a:endPara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" name="_s1106"/>
            <p:cNvSpPr>
              <a:spLocks noChangeArrowheads="1"/>
            </p:cNvSpPr>
            <p:nvPr/>
          </p:nvSpPr>
          <p:spPr bwMode="auto">
            <a:xfrm flipV="1">
              <a:off x="4021" y="7703"/>
              <a:ext cx="1483" cy="329"/>
            </a:xfrm>
            <a:custGeom>
              <a:avLst/>
              <a:gdLst>
                <a:gd name="G0" fmla="+- 2160 0 0"/>
                <a:gd name="G1" fmla="+- 21600 0 2160"/>
                <a:gd name="G2" fmla="*/ 2160 1 2"/>
                <a:gd name="G3" fmla="+- 21600 0 G2"/>
                <a:gd name="G4" fmla="+/ 2160 21600 2"/>
                <a:gd name="G5" fmla="+/ G1 0 2"/>
                <a:gd name="G6" fmla="*/ 21600 21600 2160"/>
                <a:gd name="G7" fmla="*/ G6 1 2"/>
                <a:gd name="G8" fmla="+- 21600 0 G7"/>
                <a:gd name="G9" fmla="*/ 21600 1 2"/>
                <a:gd name="G10" fmla="+- 2160 0 G9"/>
                <a:gd name="G11" fmla="?: G10 G8 0"/>
                <a:gd name="G12" fmla="?: G10 G7 21600"/>
                <a:gd name="T0" fmla="*/ 20520 w 21600"/>
                <a:gd name="T1" fmla="*/ 10800 h 21600"/>
                <a:gd name="T2" fmla="*/ 10800 w 21600"/>
                <a:gd name="T3" fmla="*/ 21600 h 21600"/>
                <a:gd name="T4" fmla="*/ 1080 w 21600"/>
                <a:gd name="T5" fmla="*/ 10800 h 21600"/>
                <a:gd name="T6" fmla="*/ 10800 w 21600"/>
                <a:gd name="T7" fmla="*/ 0 h 21600"/>
                <a:gd name="T8" fmla="*/ 2880 w 21600"/>
                <a:gd name="T9" fmla="*/ 2880 h 21600"/>
                <a:gd name="T10" fmla="*/ 18720 w 21600"/>
                <a:gd name="T11" fmla="*/ 187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60" y="21600"/>
                  </a:lnTo>
                  <a:lnTo>
                    <a:pt x="1944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000000"/>
              </a:outerShdw>
            </a:effectLst>
          </p:spPr>
          <p:txBody>
            <a:bodyPr rot="10800000" lIns="0" tIns="0" rIns="0" bIns="0" anchor="ctr"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b="1" dirty="0">
                  <a:solidFill>
                    <a:srgbClr val="000000"/>
                  </a:solidFill>
                  <a:latin typeface="Arial" pitchFamily="34" charset="0"/>
                </a:rPr>
                <a:t>Участие в дискуссиях</a:t>
              </a:r>
              <a:endParaRPr lang="ru-RU" dirty="0">
                <a:latin typeface="Arial" pitchFamily="34" charset="0"/>
              </a:endParaRPr>
            </a:p>
          </p:txBody>
        </p:sp>
        <p:sp>
          <p:nvSpPr>
            <p:cNvPr id="12" name="_s1107"/>
            <p:cNvSpPr>
              <a:spLocks noChangeArrowheads="1"/>
            </p:cNvSpPr>
            <p:nvPr/>
          </p:nvSpPr>
          <p:spPr bwMode="auto">
            <a:xfrm flipV="1">
              <a:off x="3873" y="8032"/>
              <a:ext cx="1780" cy="377"/>
            </a:xfrm>
            <a:custGeom>
              <a:avLst/>
              <a:gdLst>
                <a:gd name="G0" fmla="+- 1800 0 0"/>
                <a:gd name="G1" fmla="+- 21600 0 1800"/>
                <a:gd name="G2" fmla="*/ 1800 1 2"/>
                <a:gd name="G3" fmla="+- 21600 0 G2"/>
                <a:gd name="G4" fmla="+/ 1800 21600 2"/>
                <a:gd name="G5" fmla="+/ G1 0 2"/>
                <a:gd name="G6" fmla="*/ 21600 21600 1800"/>
                <a:gd name="G7" fmla="*/ G6 1 2"/>
                <a:gd name="G8" fmla="+- 21600 0 G7"/>
                <a:gd name="G9" fmla="*/ 21600 1 2"/>
                <a:gd name="G10" fmla="+- 1800 0 G9"/>
                <a:gd name="G11" fmla="?: G10 G8 0"/>
                <a:gd name="G12" fmla="?: G10 G7 21600"/>
                <a:gd name="T0" fmla="*/ 20700 w 21600"/>
                <a:gd name="T1" fmla="*/ 10800 h 21600"/>
                <a:gd name="T2" fmla="*/ 10800 w 21600"/>
                <a:gd name="T3" fmla="*/ 21600 h 21600"/>
                <a:gd name="T4" fmla="*/ 900 w 21600"/>
                <a:gd name="T5" fmla="*/ 10800 h 21600"/>
                <a:gd name="T6" fmla="*/ 10800 w 21600"/>
                <a:gd name="T7" fmla="*/ 0 h 21600"/>
                <a:gd name="T8" fmla="*/ 2700 w 21600"/>
                <a:gd name="T9" fmla="*/ 2700 h 21600"/>
                <a:gd name="T10" fmla="*/ 18900 w 21600"/>
                <a:gd name="T11" fmla="*/ 189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800" y="21600"/>
                  </a:lnTo>
                  <a:lnTo>
                    <a:pt x="198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b="100000"/>
              </a:path>
            </a:gradFill>
            <a:ln w="9525" algn="in">
              <a:solidFill>
                <a:srgbClr val="333399"/>
              </a:solidFill>
              <a:miter lim="800000"/>
              <a:headEnd/>
              <a:tailEnd/>
            </a:ln>
            <a:effectLst>
              <a:outerShdw dist="141990" dir="1593903" algn="ctr" rotWithShape="0">
                <a:srgbClr val="333399"/>
              </a:outerShdw>
            </a:effectLst>
          </p:spPr>
          <p:txBody>
            <a:bodyPr rot="10800000" lIns="0" tIns="0" rIns="0" bIns="0" anchor="ctr"/>
            <a:lstStyle/>
            <a:p>
              <a:pPr algn="ctr"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333399"/>
                  </a:solidFill>
                  <a:latin typeface="Arial" pitchFamily="34" charset="0"/>
                </a:rPr>
                <a:t>Моделирование</a:t>
              </a:r>
              <a:endParaRPr lang="ru-RU" sz="2000" dirty="0">
                <a:latin typeface="Arial" pitchFamily="34" charset="0"/>
              </a:endParaRPr>
            </a:p>
          </p:txBody>
        </p:sp>
        <p:sp>
          <p:nvSpPr>
            <p:cNvPr id="15373" name="WordArt 10"/>
            <p:cNvSpPr>
              <a:spLocks noChangeArrowheads="1" noChangeShapeType="1" noTextEdit="1"/>
            </p:cNvSpPr>
            <p:nvPr/>
          </p:nvSpPr>
          <p:spPr bwMode="auto">
            <a:xfrm rot="-3913297">
              <a:off x="2763" y="7290"/>
              <a:ext cx="1657" cy="2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1600" kern="1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 запоминание</a:t>
              </a:r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5022" y="6727"/>
              <a:ext cx="720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>
                  <a:solidFill>
                    <a:srgbClr val="000000"/>
                  </a:solidFill>
                </a:rPr>
                <a:t>словесная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расшифровка</a:t>
              </a:r>
              <a:endParaRPr lang="ru-RU" sz="1600"/>
            </a:p>
          </p:txBody>
        </p:sp>
        <p:sp>
          <p:nvSpPr>
            <p:cNvPr id="15375" name="Text Box 12"/>
            <p:cNvSpPr txBox="1">
              <a:spLocks noChangeArrowheads="1"/>
            </p:cNvSpPr>
            <p:nvPr/>
          </p:nvSpPr>
          <p:spPr bwMode="auto">
            <a:xfrm>
              <a:off x="4032" y="6789"/>
              <a:ext cx="63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pPr>
                <a:spcAft>
                  <a:spcPts val="1000"/>
                </a:spcAft>
              </a:pPr>
              <a:r>
                <a:rPr lang="ru-RU" sz="1600" b="1">
                  <a:solidFill>
                    <a:srgbClr val="FF0000"/>
                  </a:solidFill>
                </a:rPr>
                <a:t>20%</a:t>
              </a:r>
              <a:r>
                <a:rPr lang="ru-RU" sz="1600">
                  <a:solidFill>
                    <a:srgbClr val="000000"/>
                  </a:solidFill>
                </a:rPr>
                <a:t> то, что слышим</a:t>
              </a:r>
              <a:endParaRPr lang="ru-RU" sz="1600"/>
            </a:p>
          </p:txBody>
        </p:sp>
        <p:sp>
          <p:nvSpPr>
            <p:cNvPr id="15376" name="Text Box 13"/>
            <p:cNvSpPr txBox="1">
              <a:spLocks noChangeArrowheads="1"/>
            </p:cNvSpPr>
            <p:nvPr/>
          </p:nvSpPr>
          <p:spPr bwMode="auto">
            <a:xfrm>
              <a:off x="4156" y="6475"/>
              <a:ext cx="594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pPr>
                <a:spcAft>
                  <a:spcPts val="1000"/>
                </a:spcAft>
              </a:pPr>
              <a:r>
                <a:rPr lang="ru-RU" sz="1600" b="1">
                  <a:solidFill>
                    <a:srgbClr val="FF0000"/>
                  </a:solidFill>
                </a:rPr>
                <a:t>10%</a:t>
              </a:r>
              <a:r>
                <a:rPr lang="ru-RU" sz="1600">
                  <a:solidFill>
                    <a:srgbClr val="000000"/>
                  </a:solidFill>
                </a:rPr>
                <a:t> то, что </a:t>
              </a:r>
            </a:p>
            <a:p>
              <a:pPr>
                <a:spcAft>
                  <a:spcPts val="1000"/>
                </a:spcAft>
              </a:pPr>
              <a:r>
                <a:rPr lang="ru-RU" sz="1600">
                  <a:solidFill>
                    <a:srgbClr val="000000"/>
                  </a:solidFill>
                </a:rPr>
                <a:t>читаем</a:t>
              </a:r>
              <a:endParaRPr lang="ru-RU" sz="1600"/>
            </a:p>
          </p:txBody>
        </p:sp>
        <p:sp>
          <p:nvSpPr>
            <p:cNvPr id="15377" name="Text Box 14"/>
            <p:cNvSpPr txBox="1">
              <a:spLocks noChangeArrowheads="1"/>
            </p:cNvSpPr>
            <p:nvPr/>
          </p:nvSpPr>
          <p:spPr bwMode="auto">
            <a:xfrm>
              <a:off x="3937" y="7059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 b="1">
                  <a:solidFill>
                    <a:srgbClr val="FF0000"/>
                  </a:solidFill>
                </a:rPr>
                <a:t>30%</a:t>
              </a:r>
              <a:r>
                <a:rPr lang="ru-RU" sz="1600">
                  <a:solidFill>
                    <a:srgbClr val="000000"/>
                  </a:solidFill>
                </a:rPr>
                <a:t> то, что 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видим</a:t>
              </a:r>
              <a:endParaRPr lang="ru-RU" sz="1600"/>
            </a:p>
          </p:txBody>
        </p:sp>
        <p:sp>
          <p:nvSpPr>
            <p:cNvPr id="15378" name="Text Box 15"/>
            <p:cNvSpPr txBox="1">
              <a:spLocks noChangeArrowheads="1"/>
            </p:cNvSpPr>
            <p:nvPr/>
          </p:nvSpPr>
          <p:spPr bwMode="auto">
            <a:xfrm>
              <a:off x="3793" y="7329"/>
              <a:ext cx="630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 b="1">
                  <a:solidFill>
                    <a:srgbClr val="FF0000"/>
                  </a:solidFill>
                </a:rPr>
                <a:t>50%</a:t>
              </a:r>
              <a:r>
                <a:rPr lang="ru-RU" sz="1600">
                  <a:solidFill>
                    <a:srgbClr val="000000"/>
                  </a:solidFill>
                </a:rPr>
                <a:t> то, что 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видим и 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слышим</a:t>
              </a:r>
              <a:endParaRPr lang="ru-RU" sz="1600"/>
            </a:p>
          </p:txBody>
        </p:sp>
        <p:sp>
          <p:nvSpPr>
            <p:cNvPr id="15379" name="Text Box 16"/>
            <p:cNvSpPr txBox="1">
              <a:spLocks noChangeArrowheads="1"/>
            </p:cNvSpPr>
            <p:nvPr/>
          </p:nvSpPr>
          <p:spPr bwMode="auto">
            <a:xfrm>
              <a:off x="3624" y="7705"/>
              <a:ext cx="599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 b="1">
                  <a:solidFill>
                    <a:srgbClr val="FF0000"/>
                  </a:solidFill>
                </a:rPr>
                <a:t>70%</a:t>
              </a:r>
              <a:r>
                <a:rPr lang="ru-RU" sz="1600">
                  <a:solidFill>
                    <a:srgbClr val="000000"/>
                  </a:solidFill>
                </a:rPr>
                <a:t> то, что 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говорим</a:t>
              </a:r>
              <a:endParaRPr lang="ru-RU" sz="1600"/>
            </a:p>
          </p:txBody>
        </p:sp>
        <p:sp>
          <p:nvSpPr>
            <p:cNvPr id="15380" name="Text Box 17"/>
            <p:cNvSpPr txBox="1">
              <a:spLocks noChangeArrowheads="1"/>
            </p:cNvSpPr>
            <p:nvPr/>
          </p:nvSpPr>
          <p:spPr bwMode="auto">
            <a:xfrm>
              <a:off x="3468" y="8084"/>
              <a:ext cx="630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 b="1">
                  <a:solidFill>
                    <a:srgbClr val="FF0000"/>
                  </a:solidFill>
                </a:rPr>
                <a:t>90%</a:t>
              </a:r>
              <a:r>
                <a:rPr lang="ru-RU" sz="1600">
                  <a:solidFill>
                    <a:srgbClr val="000000"/>
                  </a:solidFill>
                </a:rPr>
                <a:t> то, что 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говорим и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делаем</a:t>
              </a:r>
              <a:endParaRPr lang="ru-RU" sz="1600"/>
            </a:p>
          </p:txBody>
        </p:sp>
        <p:sp>
          <p:nvSpPr>
            <p:cNvPr id="15381" name="Line 18"/>
            <p:cNvSpPr>
              <a:spLocks noChangeShapeType="1"/>
            </p:cNvSpPr>
            <p:nvPr/>
          </p:nvSpPr>
          <p:spPr bwMode="auto">
            <a:xfrm flipH="1">
              <a:off x="3343" y="6429"/>
              <a:ext cx="900" cy="198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19"/>
            <p:cNvSpPr>
              <a:spLocks noChangeShapeType="1"/>
            </p:cNvSpPr>
            <p:nvPr/>
          </p:nvSpPr>
          <p:spPr bwMode="auto">
            <a:xfrm>
              <a:off x="4122" y="6789"/>
              <a:ext cx="45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Line 20"/>
            <p:cNvSpPr>
              <a:spLocks noChangeShapeType="1"/>
            </p:cNvSpPr>
            <p:nvPr/>
          </p:nvSpPr>
          <p:spPr bwMode="auto">
            <a:xfrm flipH="1">
              <a:off x="3942" y="7059"/>
              <a:ext cx="45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4" name="Line 21"/>
            <p:cNvSpPr>
              <a:spLocks noChangeShapeType="1"/>
            </p:cNvSpPr>
            <p:nvPr/>
          </p:nvSpPr>
          <p:spPr bwMode="auto">
            <a:xfrm flipH="1">
              <a:off x="3852" y="7329"/>
              <a:ext cx="45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Line 22"/>
            <p:cNvSpPr>
              <a:spLocks noChangeShapeType="1"/>
            </p:cNvSpPr>
            <p:nvPr/>
          </p:nvSpPr>
          <p:spPr bwMode="auto">
            <a:xfrm>
              <a:off x="3672" y="7689"/>
              <a:ext cx="45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Line 23"/>
            <p:cNvSpPr>
              <a:spLocks noChangeShapeType="1"/>
            </p:cNvSpPr>
            <p:nvPr/>
          </p:nvSpPr>
          <p:spPr bwMode="auto">
            <a:xfrm>
              <a:off x="3523" y="8049"/>
              <a:ext cx="450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7" name="Line 24"/>
            <p:cNvSpPr>
              <a:spLocks noChangeShapeType="1"/>
            </p:cNvSpPr>
            <p:nvPr/>
          </p:nvSpPr>
          <p:spPr bwMode="auto">
            <a:xfrm>
              <a:off x="5202" y="7059"/>
              <a:ext cx="481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8" name="Line 25"/>
            <p:cNvSpPr>
              <a:spLocks noChangeShapeType="1"/>
            </p:cNvSpPr>
            <p:nvPr/>
          </p:nvSpPr>
          <p:spPr bwMode="auto">
            <a:xfrm>
              <a:off x="5472" y="7689"/>
              <a:ext cx="481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Text Box 26"/>
            <p:cNvSpPr txBox="1">
              <a:spLocks noChangeArrowheads="1"/>
            </p:cNvSpPr>
            <p:nvPr/>
          </p:nvSpPr>
          <p:spPr bwMode="auto">
            <a:xfrm>
              <a:off x="5233" y="7239"/>
              <a:ext cx="72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r>
                <a:rPr lang="ru-RU" sz="1600">
                  <a:solidFill>
                    <a:srgbClr val="000000"/>
                  </a:solidFill>
                </a:rPr>
                <a:t>визуальная</a:t>
              </a:r>
            </a:p>
            <a:p>
              <a:r>
                <a:rPr lang="ru-RU" sz="1600">
                  <a:solidFill>
                    <a:srgbClr val="000000"/>
                  </a:solidFill>
                </a:rPr>
                <a:t>расшифровка</a:t>
              </a:r>
              <a:endParaRPr lang="ru-RU" sz="1600"/>
            </a:p>
          </p:txBody>
        </p:sp>
        <p:sp>
          <p:nvSpPr>
            <p:cNvPr id="15390" name="Line 27"/>
            <p:cNvSpPr>
              <a:spLocks noChangeShapeType="1"/>
            </p:cNvSpPr>
            <p:nvPr/>
          </p:nvSpPr>
          <p:spPr bwMode="auto">
            <a:xfrm>
              <a:off x="5652" y="8049"/>
              <a:ext cx="481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1" name="Text Box 28"/>
            <p:cNvSpPr txBox="1">
              <a:spLocks noChangeArrowheads="1"/>
            </p:cNvSpPr>
            <p:nvPr/>
          </p:nvSpPr>
          <p:spPr bwMode="auto">
            <a:xfrm>
              <a:off x="5413" y="7689"/>
              <a:ext cx="630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pPr algn="ctr"/>
              <a:r>
                <a:rPr lang="ru-RU" sz="1600">
                  <a:solidFill>
                    <a:srgbClr val="000000"/>
                  </a:solidFill>
                </a:rPr>
                <a:t>восприятие</a:t>
              </a:r>
            </a:p>
            <a:p>
              <a:pPr algn="ctr"/>
              <a:r>
                <a:rPr lang="ru-RU" sz="1600">
                  <a:solidFill>
                    <a:srgbClr val="000000"/>
                  </a:solidFill>
                </a:rPr>
                <a:t>и</a:t>
              </a:r>
            </a:p>
            <a:p>
              <a:pPr algn="ctr"/>
              <a:r>
                <a:rPr lang="ru-RU" sz="1600">
                  <a:solidFill>
                    <a:srgbClr val="000000"/>
                  </a:solidFill>
                </a:rPr>
                <a:t> участие</a:t>
              </a:r>
              <a:endParaRPr lang="ru-RU" sz="1600"/>
            </a:p>
          </p:txBody>
        </p:sp>
        <p:sp>
          <p:nvSpPr>
            <p:cNvPr id="15392" name="Text Box 29"/>
            <p:cNvSpPr txBox="1">
              <a:spLocks noChangeArrowheads="1"/>
            </p:cNvSpPr>
            <p:nvPr/>
          </p:nvSpPr>
          <p:spPr bwMode="auto">
            <a:xfrm>
              <a:off x="5594" y="8116"/>
              <a:ext cx="720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2296" tIns="41148" rIns="82296" bIns="41148"/>
            <a:lstStyle/>
            <a:p>
              <a:pPr>
                <a:spcAft>
                  <a:spcPts val="1000"/>
                </a:spcAft>
              </a:pPr>
              <a:r>
                <a:rPr lang="ru-RU" sz="1600">
                  <a:solidFill>
                    <a:srgbClr val="000000"/>
                  </a:solidFill>
                </a:rPr>
                <a:t>деятельность</a:t>
              </a:r>
              <a:endParaRPr lang="ru-RU" sz="1600"/>
            </a:p>
          </p:txBody>
        </p:sp>
        <p:sp>
          <p:nvSpPr>
            <p:cNvPr id="15393" name="Line 30"/>
            <p:cNvSpPr>
              <a:spLocks noChangeShapeType="1"/>
            </p:cNvSpPr>
            <p:nvPr/>
          </p:nvSpPr>
          <p:spPr bwMode="auto">
            <a:xfrm>
              <a:off x="5413" y="6429"/>
              <a:ext cx="900" cy="199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WordArt 31"/>
            <p:cNvSpPr>
              <a:spLocks noChangeArrowheads="1" noChangeShapeType="1" noTextEdit="1"/>
            </p:cNvSpPr>
            <p:nvPr/>
          </p:nvSpPr>
          <p:spPr bwMode="auto">
            <a:xfrm rot="3990266">
              <a:off x="5211" y="7130"/>
              <a:ext cx="1712" cy="42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1600" kern="1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 вовлечённость учащихся</a:t>
              </a:r>
            </a:p>
            <a:p>
              <a:pPr algn="ctr"/>
              <a:r>
                <a:rPr lang="ru-RU" sz="1600" kern="1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 в процесс познания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179512" y="1714500"/>
            <a:ext cx="8607301" cy="147732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3D моделирование - это процесс создания трехмерной модели объекта. Задача 3D моделирования - разработать визуальный объемный образ желаемого объекта. С помощью трехмерной графики можно и создать точную копию конкретного предмета, и разработать новое, даже нереальное представление до сего момента не существовавшего объекта.</a:t>
            </a:r>
          </a:p>
        </p:txBody>
      </p:sp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251520" y="5013176"/>
            <a:ext cx="5929313" cy="147796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Трёхмерное изображение на плоскости включает построение геометрической проекции трёхмерной модели </a:t>
            </a:r>
            <a:r>
              <a:rPr lang="ru-RU" i="1" dirty="0">
                <a:solidFill>
                  <a:srgbClr val="0070C0"/>
                </a:solidFill>
              </a:rPr>
              <a:t>сцены</a:t>
            </a:r>
            <a:r>
              <a:rPr lang="ru-RU" dirty="0">
                <a:solidFill>
                  <a:srgbClr val="0070C0"/>
                </a:solidFill>
              </a:rPr>
              <a:t> на плоскость (например, экран компьютера) с помощью специализированных программ.  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есть»)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714375" y="1214438"/>
            <a:ext cx="7643813" cy="369887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Категориально-понятийный аппарат</a:t>
            </a:r>
          </a:p>
        </p:txBody>
      </p:sp>
      <p:sp>
        <p:nvSpPr>
          <p:cNvPr id="8" name="Прямоугольник 4"/>
          <p:cNvSpPr>
            <a:spLocks noChangeArrowheads="1"/>
          </p:cNvSpPr>
          <p:nvPr/>
        </p:nvSpPr>
        <p:spPr bwMode="auto">
          <a:xfrm>
            <a:off x="179512" y="3284984"/>
            <a:ext cx="8572500" cy="163195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+mn-lt"/>
              </a:rPr>
              <a:t>3D-принтер 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– это периферийное устройство, использующее метод послойного создания физического объекта по цифровой 3D-модели. В зарубежной литературе данный тип устройств также именуют </a:t>
            </a:r>
            <a:r>
              <a:rPr lang="ru-RU" sz="2000" b="1" dirty="0" err="1">
                <a:solidFill>
                  <a:srgbClr val="0070C0"/>
                </a:solidFill>
                <a:latin typeface="+mn-lt"/>
              </a:rPr>
              <a:t>фабберами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, а процесс </a:t>
            </a:r>
            <a:r>
              <a:rPr lang="ru-RU" sz="2000" b="1" dirty="0">
                <a:solidFill>
                  <a:srgbClr val="0070C0"/>
                </a:solidFill>
                <a:latin typeface="+mn-lt"/>
              </a:rPr>
              <a:t>трехмерной печати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 — быстрым </a:t>
            </a:r>
            <a:r>
              <a:rPr lang="ru-RU" sz="2000" dirty="0" err="1">
                <a:solidFill>
                  <a:srgbClr val="0070C0"/>
                </a:solidFill>
                <a:latin typeface="+mn-lt"/>
              </a:rPr>
              <a:t>прототипированием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 (принцип послойного «выращивания» тела).  </a:t>
            </a:r>
          </a:p>
        </p:txBody>
      </p:sp>
      <p:pic>
        <p:nvPicPr>
          <p:cNvPr id="16389" name="Picture 2" descr="https://encrypted-tbn1.gstatic.com/images?q=tbn:ANd9GcQn2CxM3jjQ0ScWGqw3pFy133xd4JbP9jXFXgRPXjTQ5wcpL2jOg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216" y="4581128"/>
            <a:ext cx="24669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6"/>
          <p:cNvSpPr txBox="1">
            <a:spLocks noChangeArrowheads="1"/>
          </p:cNvSpPr>
          <p:nvPr/>
        </p:nvSpPr>
        <p:spPr bwMode="auto">
          <a:xfrm>
            <a:off x="179388" y="1125538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86812" cy="571500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</a:rPr>
              <a:t>Образование</a:t>
            </a:r>
            <a:endParaRPr lang="ru-RU" sz="3200" b="1" dirty="0">
              <a:solidFill>
                <a:srgbClr val="0070C0"/>
              </a:solidFill>
            </a:endParaRP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14313" y="1143000"/>
            <a:ext cx="4357687" cy="5137150"/>
            <a:chOff x="214282" y="1142984"/>
            <a:chExt cx="4357718" cy="5137042"/>
          </a:xfrm>
        </p:grpSpPr>
        <p:sp>
          <p:nvSpPr>
            <p:cNvPr id="6" name="TextBox 5"/>
            <p:cNvSpPr txBox="1"/>
            <p:nvPr/>
          </p:nvSpPr>
          <p:spPr>
            <a:xfrm>
              <a:off x="214282" y="2071652"/>
              <a:ext cx="4357718" cy="1015979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Мотивация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 и </a:t>
              </a: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вовлечение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 в проектную и исследовательскую деятельность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4282" y="1142984"/>
              <a:ext cx="4357718" cy="70801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Подготовка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 к использованию технологий будущего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4282" y="4571912"/>
              <a:ext cx="4357718" cy="70801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Формирование</a:t>
              </a:r>
              <a:r>
                <a:rPr lang="ru-RU" sz="2000" b="1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навыком</a:t>
              </a:r>
              <a:r>
                <a:rPr lang="ru-RU" sz="2000" b="1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сотрудничества 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в команде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282" y="5572016"/>
              <a:ext cx="4357718" cy="70801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Изготовление учебных материалов 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(моделей, наглядных пособий и т.д.)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286064"/>
              <a:ext cx="4357718" cy="1015979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Развитие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 различных видов </a:t>
              </a:r>
              <a:r>
                <a:rPr lang="ru-RU" sz="2000" b="1" dirty="0">
                  <a:solidFill>
                    <a:srgbClr val="0070C0"/>
                  </a:solidFill>
                  <a:latin typeface="+mn-lt"/>
                </a:rPr>
                <a:t>мышления</a:t>
              </a:r>
              <a:r>
                <a:rPr lang="ru-RU" sz="20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 (от пространственного до творческого)</a:t>
              </a:r>
            </a:p>
          </p:txBody>
        </p:sp>
      </p:grpSp>
      <p:sp>
        <p:nvSpPr>
          <p:cNvPr id="17413" name="AutoShape 2" descr="Картинки по запросу 3D печать в образован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4" name="AutoShape 4" descr="Картинки по запросу 3D печать в образован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15" name="Picture 6" descr="Картинки по запросу 3D печать в образовании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2063" y="1143000"/>
            <a:ext cx="38941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8" descr="Картинки по запросу 3D печать в образовании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5" y="3786188"/>
            <a:ext cx="38925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есть»)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179388" y="1125538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Результаты педагогических исследований и опросов педагогов </a:t>
            </a:r>
            <a:r>
              <a:rPr lang="ru-RU" dirty="0" smtClean="0">
                <a:solidFill>
                  <a:srgbClr val="0070C0"/>
                </a:solidFill>
              </a:rPr>
              <a:t>2015 </a:t>
            </a:r>
            <a:r>
              <a:rPr lang="ru-RU" dirty="0">
                <a:solidFill>
                  <a:srgbClr val="0070C0"/>
                </a:solidFill>
              </a:rPr>
              <a:t>года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1556792"/>
          <a:ext cx="8784978" cy="489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4320480"/>
                <a:gridCol w="2304257"/>
              </a:tblGrid>
              <a:tr h="504056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 владения технологиями</a:t>
                      </a:r>
                      <a:r>
                        <a:rPr lang="ru-RU" baseline="0" dirty="0" smtClean="0"/>
                        <a:t> 3</a:t>
                      </a:r>
                      <a:r>
                        <a:rPr lang="en-US" baseline="0" dirty="0" smtClean="0"/>
                        <a:t>D</a:t>
                      </a:r>
                      <a:r>
                        <a:rPr lang="ru-RU" baseline="0" dirty="0" smtClean="0"/>
                        <a:t>-моделирования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Педагоги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Обучающиеся</a:t>
                      </a:r>
                      <a:endParaRPr lang="ru-RU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43 % школ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Наличие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-принтеров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</a:t>
                      </a: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знаниями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 (прошли обучение)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умениями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навыками в области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Владение умениями применять в образовательной практике технологии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3 %</a:t>
                      </a:r>
                      <a:endParaRPr lang="ru-RU" dirty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Системное техническое применение в образовательном процессе технологий 3</a:t>
                      </a:r>
                      <a:r>
                        <a:rPr lang="en-US" sz="1600" dirty="0" smtClean="0"/>
                        <a:t>D</a:t>
                      </a:r>
                      <a:r>
                        <a:rPr lang="ru-RU" sz="1600" dirty="0" smtClean="0"/>
                        <a:t>-моделирования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2 %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16288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468313" y="1052513"/>
            <a:ext cx="8424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70C0"/>
                </a:solidFill>
              </a:rPr>
              <a:t>Описание решения задач и проблем современной школы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Введение в предметную область</a:t>
            </a:r>
            <a:br>
              <a:rPr lang="ru-RU" dirty="0" smtClean="0"/>
            </a:br>
            <a:r>
              <a:rPr lang="ru-RU" dirty="0" smtClean="0"/>
              <a:t>(описание ситуации «как БУДЕТ»)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Цель и результат проекта</a:t>
            </a:r>
            <a:endParaRPr lang="ru-RU" sz="3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2485362308"/>
              </p:ext>
            </p:extLst>
          </p:nvPr>
        </p:nvGraphicFramePr>
        <p:xfrm>
          <a:off x="107504" y="1268760"/>
          <a:ext cx="8888412" cy="43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123"/>
                <a:gridCol w="6872289"/>
              </a:tblGrid>
              <a:tr h="55011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Цель проекта: </a:t>
                      </a:r>
                      <a:endParaRPr lang="ru-RU" sz="1400" b="1" dirty="0"/>
                    </a:p>
                  </a:txBody>
                  <a:tcPr marL="91438" marR="91438" marT="42332" marB="42332" anchor="ctr"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системного  применения в учебной и </a:t>
                      </a:r>
                      <a:r>
                        <a:rPr kumimoji="0" lang="ru-RU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внеучебной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деятельности  технологий  3</a:t>
                      </a:r>
                      <a:r>
                        <a:rPr kumimoji="0"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моделирования  не менее чем  12 педагогами  и  не менее  чем  300 обучающихся   в 9  образовательных  организациях  Чернянского района  к 31  января 2018г.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2332" marB="42332" anchor="ctr"/>
                </a:tc>
              </a:tr>
              <a:tr h="46521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Способ достижения цели:</a:t>
                      </a:r>
                      <a:endParaRPr lang="ru-RU" sz="1400" b="1" dirty="0"/>
                    </a:p>
                  </a:txBody>
                  <a:tcPr marL="91438" marR="91438" marT="42332" marB="42332" anchor="ctr"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знаний, умений и навыков педагогами и обучающимися в</a:t>
                      </a:r>
                      <a:r>
                        <a:rPr kumimoji="0"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применения </a:t>
                      </a:r>
                      <a:r>
                        <a:rPr lang="ru-RU" sz="1200" dirty="0" smtClean="0">
                          <a:latin typeface="+mn-lt"/>
                        </a:rPr>
                        <a:t>технологий 3</a:t>
                      </a:r>
                      <a:r>
                        <a:rPr lang="en-US" sz="1200" dirty="0" smtClean="0">
                          <a:latin typeface="+mn-lt"/>
                        </a:rPr>
                        <a:t>D</a:t>
                      </a:r>
                      <a:r>
                        <a:rPr lang="ru-RU" sz="1200" dirty="0" smtClean="0">
                          <a:latin typeface="+mn-lt"/>
                        </a:rPr>
                        <a:t>-моделирования</a:t>
                      </a:r>
                    </a:p>
                  </a:txBody>
                  <a:tcPr marL="91438" marR="91438" marT="42332" marB="42332" anchor="ctr"/>
                </a:tc>
              </a:tr>
              <a:tr h="39125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Результат проекта:</a:t>
                      </a:r>
                      <a:endParaRPr lang="ru-RU" sz="1400" b="1" dirty="0"/>
                    </a:p>
                  </a:txBody>
                  <a:tcPr marL="91438" marR="91438" marT="42332" marB="42332" anchor="ctr"/>
                </a:tc>
                <a:tc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менее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5  исследовательских  работ  и не менее  15 проектов, подготовленных обучающихся  с применением  технологий 3</a:t>
                      </a:r>
                      <a:r>
                        <a:rPr kumimoji="0" lang="en-US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моделирования  к  31 января 2018г.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2332" marB="42332" anchor="ctr"/>
                </a:tc>
              </a:tr>
              <a:tr h="226050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Требования к результату: </a:t>
                      </a:r>
                      <a:endParaRPr lang="ru-RU" sz="1400" b="1" dirty="0"/>
                    </a:p>
                  </a:txBody>
                  <a:tcPr marL="91438" marR="91438" marT="42332" marB="42332" anchor="ctr"/>
                </a:tc>
                <a:tc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. Проведение  не менее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8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семинаров «Применения технологий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-моделирования в образовательном процессе»</a:t>
                      </a:r>
                    </a:p>
                    <a:p>
                      <a:pPr marL="228600" lvl="1" indent="-228600" algn="just" rtl="0" eaLnBrk="1" latinLnBrk="0" hangingPunct="1">
                        <a:spcAft>
                          <a:spcPts val="0"/>
                        </a:spcAft>
                        <a:buAutoNum type="arabicPeriod" startAt="2"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Проведение не менее 2 муниципальных конкурсов проектов обучающихся,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подготовленных с применением технологий 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-моделирования </a:t>
                      </a:r>
                    </a:p>
                    <a:p>
                      <a:pPr marL="228600" marR="0" lvl="1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ru-RU" sz="1200" b="0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Размещение в СМИ </a:t>
                      </a:r>
                      <a:r>
                        <a:rPr lang="ru-RU" sz="1200" b="0" kern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не менее 4  публикаций</a:t>
                      </a:r>
                      <a:r>
                        <a:rPr lang="ru-RU" sz="1200" b="0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о внедрения технологий  3D-моделировании </a:t>
                      </a:r>
                    </a:p>
                    <a:p>
                      <a:pPr marL="228600" marR="0" lvl="1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Размещение в Интернет-ресурсах не менее 5 публикаций о внедрения технологий  3D-моделировании 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228600" marR="0" lvl="1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Повышение  квалификации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 у  не менее  20 педагогов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marL="228600" lvl="1" indent="-228600" algn="just" rtl="0" eaLnBrk="1" latinLnBrk="0" hangingPunct="1">
                        <a:spcAft>
                          <a:spcPts val="0"/>
                        </a:spcAft>
                        <a:buAutoNum type="arabicPeriod" startAt="2"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Участие в конкурсах с применением  технологий 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D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моделирования  не менее  20 обучающихся</a:t>
                      </a:r>
                    </a:p>
                  </a:txBody>
                  <a:tcPr marL="91438" marR="91438" marT="42332" marB="42332" anchor="ctr"/>
                </a:tc>
              </a:tr>
              <a:tr h="50937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Пользователи результата проекта: </a:t>
                      </a:r>
                      <a:endParaRPr lang="ru-RU" sz="1400" b="1" dirty="0"/>
                    </a:p>
                  </a:txBody>
                  <a:tcPr marL="91438" marR="91438" marT="42332" marB="42332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Школьники, педагогические работники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Чернянского района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2332" marB="42332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00"/>
      </a:hlink>
      <a:folHlink>
        <a:srgbClr val="00206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24834</TotalTime>
  <Words>2592</Words>
  <Application>Microsoft Office PowerPoint</Application>
  <PresentationFormat>Экран (4:3)</PresentationFormat>
  <Paragraphs>857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Трек</vt:lpstr>
      <vt:lpstr>Презентация проекта «Внедрение технологий 3D- моделирования в деятельность образовательных организаций Чернянского района»</vt:lpstr>
      <vt:lpstr>Введение в предметную область (описание ситуации «как есть») </vt:lpstr>
      <vt:lpstr>Введение в предметную область (описание ситуации «как есть») </vt:lpstr>
      <vt:lpstr>Введение в предметную область (описание ситуации «как есть») </vt:lpstr>
      <vt:lpstr>Введение в предметную область (описание ситуации «как есть») </vt:lpstr>
      <vt:lpstr>Образование</vt:lpstr>
      <vt:lpstr>Введение в предметную область (описание ситуации «как есть») </vt:lpstr>
      <vt:lpstr>Введение в предметную область (описание ситуации «как БУДЕТ») </vt:lpstr>
      <vt:lpstr>Цель и результат проекта</vt:lpstr>
      <vt:lpstr>Введение в предметную область (описание ситуации «как БУДЕТ») 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Бюджет проекта</vt:lpstr>
      <vt:lpstr>Бюджет проекта</vt:lpstr>
      <vt:lpstr>Бюджет проекта</vt:lpstr>
      <vt:lpstr>Формы  Участия области в  реализации  проекта</vt:lpstr>
      <vt:lpstr>Показатели социальной, БЮДЖЕТНОЙ и экономической эффективности проекта </vt:lpstr>
      <vt:lpstr>Команда проекта</vt:lpstr>
      <vt:lpstr>Команда проекта</vt:lpstr>
      <vt:lpstr>Контактные   данные:  </vt:lpstr>
    </vt:vector>
  </TitlesOfParts>
  <Company>GUP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Natali</cp:lastModifiedBy>
  <cp:revision>916</cp:revision>
  <cp:lastPrinted>2016-03-10T08:23:42Z</cp:lastPrinted>
  <dcterms:created xsi:type="dcterms:W3CDTF">2010-02-20T13:06:54Z</dcterms:created>
  <dcterms:modified xsi:type="dcterms:W3CDTF">2016-04-06T04:24:41Z</dcterms:modified>
</cp:coreProperties>
</file>